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 id="2147483660" r:id="rId4"/>
  </p:sldMasterIdLst>
  <p:notesMasterIdLst>
    <p:notesMasterId r:id="rId18"/>
  </p:notesMasterIdLst>
  <p:sldIdLst>
    <p:sldId id="281" r:id="rId5"/>
    <p:sldId id="291" r:id="rId6"/>
    <p:sldId id="271" r:id="rId7"/>
    <p:sldId id="272" r:id="rId8"/>
    <p:sldId id="270" r:id="rId9"/>
    <p:sldId id="273" r:id="rId10"/>
    <p:sldId id="274" r:id="rId11"/>
    <p:sldId id="275" r:id="rId12"/>
    <p:sldId id="276" r:id="rId13"/>
    <p:sldId id="277" r:id="rId14"/>
    <p:sldId id="278" r:id="rId15"/>
    <p:sldId id="288" r:id="rId16"/>
    <p:sldId id="289" r:id="rId17"/>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F5AD"/>
    <a:srgbClr val="8EEE6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8" autoAdjust="0"/>
    <p:restoredTop sz="94660"/>
  </p:normalViewPr>
  <p:slideViewPr>
    <p:cSldViewPr>
      <p:cViewPr>
        <p:scale>
          <a:sx n="100" d="100"/>
          <a:sy n="100" d="100"/>
        </p:scale>
        <p:origin x="-3156" y="-7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571"/>
          </a:xfrm>
          <a:prstGeom prst="rect">
            <a:avLst/>
          </a:prstGeom>
        </p:spPr>
        <p:txBody>
          <a:bodyPr vert="horz" lIns="91120" tIns="45560" rIns="91120" bIns="4556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6571"/>
          </a:xfrm>
          <a:prstGeom prst="rect">
            <a:avLst/>
          </a:prstGeom>
        </p:spPr>
        <p:txBody>
          <a:bodyPr vert="horz" lIns="91120" tIns="45560" rIns="91120" bIns="45560" rtlCol="0"/>
          <a:lstStyle>
            <a:lvl1pPr algn="r">
              <a:defRPr sz="1200"/>
            </a:lvl1pPr>
          </a:lstStyle>
          <a:p>
            <a:fld id="{F5606D5E-BC9A-434E-8388-D991526DA2ED}" type="datetimeFigureOut">
              <a:rPr kumimoji="1" lang="ja-JP" altLang="en-US" smtClean="0"/>
              <a:t>2012/6/13</a:t>
            </a:fld>
            <a:endParaRPr kumimoji="1" lang="ja-JP" altLang="en-US" dirty="0"/>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120" tIns="45560" rIns="91120" bIns="45560" rtlCol="0" anchor="ctr"/>
          <a:lstStyle/>
          <a:p>
            <a:endParaRPr lang="ja-JP" altLang="en-US" dirty="0"/>
          </a:p>
        </p:txBody>
      </p:sp>
      <p:sp>
        <p:nvSpPr>
          <p:cNvPr id="5" name="ノート プレースホルダー 4"/>
          <p:cNvSpPr>
            <a:spLocks noGrp="1"/>
          </p:cNvSpPr>
          <p:nvPr>
            <p:ph type="body" sz="quarter" idx="3"/>
          </p:nvPr>
        </p:nvSpPr>
        <p:spPr>
          <a:xfrm>
            <a:off x="680720" y="4721384"/>
            <a:ext cx="5445760" cy="4472306"/>
          </a:xfrm>
          <a:prstGeom prst="rect">
            <a:avLst/>
          </a:prstGeom>
        </p:spPr>
        <p:txBody>
          <a:bodyPr vert="horz" lIns="91120" tIns="45560" rIns="91120" bIns="4556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182"/>
            <a:ext cx="2949787" cy="496570"/>
          </a:xfrm>
          <a:prstGeom prst="rect">
            <a:avLst/>
          </a:prstGeom>
        </p:spPr>
        <p:txBody>
          <a:bodyPr vert="horz" lIns="91120" tIns="45560" rIns="91120" bIns="4556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1182"/>
            <a:ext cx="2949787" cy="496570"/>
          </a:xfrm>
          <a:prstGeom prst="rect">
            <a:avLst/>
          </a:prstGeom>
        </p:spPr>
        <p:txBody>
          <a:bodyPr vert="horz" lIns="91120" tIns="45560" rIns="91120" bIns="45560" rtlCol="0" anchor="b"/>
          <a:lstStyle>
            <a:lvl1pPr algn="r">
              <a:defRPr sz="1200"/>
            </a:lvl1pPr>
          </a:lstStyle>
          <a:p>
            <a:fld id="{E1C42503-7534-4AAA-8EC6-B3E0A74925C1}" type="slidenum">
              <a:rPr kumimoji="1" lang="ja-JP" altLang="en-US" smtClean="0"/>
              <a:t>‹#›</a:t>
            </a:fld>
            <a:endParaRPr kumimoji="1" lang="ja-JP" altLang="en-US" dirty="0"/>
          </a:p>
        </p:txBody>
      </p:sp>
    </p:spTree>
    <p:extLst>
      <p:ext uri="{BB962C8B-B14F-4D97-AF65-F5344CB8AC3E}">
        <p14:creationId xmlns:p14="http://schemas.microsoft.com/office/powerpoint/2010/main" val="40106678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42503-7534-4AAA-8EC6-B3E0A74925C1}" type="slidenum">
              <a:rPr kumimoji="1" lang="ja-JP" altLang="en-US" smtClean="0"/>
              <a:t>3</a:t>
            </a:fld>
            <a:endParaRPr kumimoji="1" lang="ja-JP" altLang="en-US" dirty="0"/>
          </a:p>
        </p:txBody>
      </p:sp>
    </p:spTree>
    <p:extLst>
      <p:ext uri="{BB962C8B-B14F-4D97-AF65-F5344CB8AC3E}">
        <p14:creationId xmlns:p14="http://schemas.microsoft.com/office/powerpoint/2010/main" val="3353801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A84D7C1-FDAA-402B-80BA-6D1829362CC1}"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28102260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EAE805-3C7B-4C79-A429-7D134A3B73DF}"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68890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471266-B92C-4FFE-AA38-4E3DDA820149}"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137049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877CB4B-A1A0-495F-8A44-4677609811CE}"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413261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7AE8F10-46AB-4E8D-92BF-A367654B0A91}"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2825960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A3E29F7-1BFD-410B-B1E8-ED8F68BB2748}"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2490459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1967E2-E632-48D3-84CA-9F7470A5CBC7}"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2416955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642898F-EE2F-4110-8D6D-8B20BE6D1A38}" type="datetime1">
              <a:rPr kumimoji="1" lang="ja-JP" altLang="en-US" smtClean="0"/>
              <a:t>2012/6/13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2998283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9DEC9D-8DBF-45CF-B8E3-36D2B35973B3}" type="datetime1">
              <a:rPr kumimoji="1" lang="ja-JP" altLang="en-US" smtClean="0"/>
              <a:t>2012/6/13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3543187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BD2106-3A27-400A-8A15-288CD0FE21EB}" type="datetime1">
              <a:rPr kumimoji="1" lang="ja-JP" altLang="en-US" smtClean="0"/>
              <a:t>2012/6/13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32487526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FBEF79-2CE9-4CC4-96F4-F9C362ED75B7}"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372506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C76C02-02D7-4BE0-B096-569358CD4876}"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3786546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E81A29-9C47-4762-9625-D4B93D62C22A}"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528234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5FCDC68-E3F4-4F52-98E0-44485BA6716E}"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451945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B4C664-BEF1-4BB1-8A25-B244D7AA9860}"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12085794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7E1C5E7-0EB5-42EE-AFE3-D83C5E60AE9E}"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11936645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14D9CD-BFD8-46B6-AE5B-022A1EDA7944}"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2868762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AF29AB5-2742-4A05-ABCE-D947808A05C0}"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8165221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C00691-8937-4D13-80A8-E84732DE9E9C}"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33537714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DC275CB-182D-4232-9B43-63379E1D00AA}" type="datetime1">
              <a:rPr kumimoji="1" lang="ja-JP" altLang="en-US" smtClean="0"/>
              <a:t>2012/6/13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17231276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DAF4EA-11DA-4557-BF79-CECD6D0E299E}" type="datetime1">
              <a:rPr kumimoji="1" lang="ja-JP" altLang="en-US" smtClean="0"/>
              <a:t>2012/6/13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6994706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836B8BD-833D-4FAC-9C0F-C8CCDEEE1EAD}" type="datetime1">
              <a:rPr kumimoji="1" lang="ja-JP" altLang="en-US" smtClean="0"/>
              <a:t>2012/6/13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279331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7A1C71-19E8-43E4-82C5-38E27A0AE7BA}"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4798634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31DACC-4DCA-4559-86DC-4A7A9567E4C3}"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38132321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31D49F-5989-4354-9CB7-B77D457BC4B8}"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7742620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3E69D3-F7AC-404A-B11F-5E2075D4FA22}"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42364859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3DD28F-D2E0-4E6C-AC1A-A029EF64812B}"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2468284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C1E70-42B1-46DD-A475-25E40298FA12}"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38586588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40AC8D-F23A-4746-8E8B-533A04CAE0CA}"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37832270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E80C754-3C60-4A37-A346-84B179230A0B}"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2615143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77A802E-4534-40F7-886E-EFB874F8380F}"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8040642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E723E1E-C0B2-4F1C-B9E8-900211F86B93}" type="datetime1">
              <a:rPr kumimoji="1" lang="ja-JP" altLang="en-US" smtClean="0"/>
              <a:t>2012/6/13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27399230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B53A0E1-3D63-4510-B8C8-A259BA1ACF7A}" type="datetime1">
              <a:rPr kumimoji="1" lang="ja-JP" altLang="en-US" smtClean="0"/>
              <a:t>2012/6/13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242859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8A82CE1-E918-4673-8F14-B6B284DD8FB2}"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4630522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81E669-5346-4430-AC73-641B25B0BE30}" type="datetime1">
              <a:rPr kumimoji="1" lang="ja-JP" altLang="en-US" smtClean="0"/>
              <a:t>2012/6/13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17460465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4EA4E2-54D6-4A8C-9405-AC569CA00BB6}"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16321785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813D2B7-AA83-47F9-A3A8-CEDB03B8C6C7}"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15380008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BBF4CA-0580-452C-9285-17C5DCF93160}"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29608358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AA8D22-1553-41CB-9FCF-796E742781AB}" type="datetime1">
              <a:rPr kumimoji="1" lang="ja-JP" altLang="en-US" smtClean="0"/>
              <a:t>2012/6/13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180577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F72EBFB-AD08-447B-9ABD-BD5AB7B019CC}" type="datetime1">
              <a:rPr kumimoji="1" lang="ja-JP" altLang="en-US" smtClean="0"/>
              <a:t>2012/6/13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196250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93FF10F-8EEB-4A2B-9D3A-8F28F306A3F2}" type="datetime1">
              <a:rPr kumimoji="1" lang="ja-JP" altLang="en-US" smtClean="0"/>
              <a:t>2012/6/13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490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E18B922-E3A9-47CE-B704-2531FC249277}" type="datetime1">
              <a:rPr kumimoji="1" lang="ja-JP" altLang="en-US" smtClean="0"/>
              <a:t>2012/6/13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27579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8"/>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35AB2C-578A-420D-9223-77F80721B224}"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454653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45EFEE-5671-4B43-BED8-5A8FE606095F}" type="datetime1">
              <a:rPr kumimoji="1" lang="ja-JP" altLang="en-US" smtClean="0"/>
              <a:t>2012/6/13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410999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8096643-D921-4C28-BEC8-ABB081108683}" type="datetime1">
              <a:rPr kumimoji="1" lang="ja-JP" altLang="en-US" smtClean="0"/>
              <a:t>2012/6/13</a:t>
            </a:fld>
            <a:endParaRPr kumimoji="1" lang="ja-JP" altLang="en-US" dirty="0"/>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6B15A65-A2A3-4C19-B5F7-2591687F910A}" type="slidenum">
              <a:rPr kumimoji="1" lang="ja-JP" altLang="en-US" smtClean="0"/>
              <a:pPr/>
              <a:t>‹#›</a:t>
            </a:fld>
            <a:endParaRPr kumimoji="1" lang="ja-JP" altLang="en-US" dirty="0"/>
          </a:p>
        </p:txBody>
      </p:sp>
    </p:spTree>
    <p:extLst>
      <p:ext uri="{BB962C8B-B14F-4D97-AF65-F5344CB8AC3E}">
        <p14:creationId xmlns:p14="http://schemas.microsoft.com/office/powerpoint/2010/main" val="3568512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9CBD61AA-E106-49FF-8F3B-1FD129D214BD}" type="datetime1">
              <a:rPr kumimoji="1" lang="ja-JP" altLang="en-US" smtClean="0"/>
              <a:t>2012/6/13</a:t>
            </a:fld>
            <a:endParaRPr kumimoji="1" lang="ja-JP" altLang="en-US" dirty="0"/>
          </a:p>
        </p:txBody>
      </p:sp>
      <p:sp>
        <p:nvSpPr>
          <p:cNvPr id="5" name="フッター プレースホルダー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B13EF8DF-4883-4C4D-BE4A-EE3987B26629}" type="slidenum">
              <a:rPr kumimoji="1" lang="ja-JP" altLang="en-US" smtClean="0"/>
              <a:t>‹#›</a:t>
            </a:fld>
            <a:endParaRPr kumimoji="1" lang="ja-JP" altLang="en-US" dirty="0"/>
          </a:p>
        </p:txBody>
      </p:sp>
    </p:spTree>
    <p:extLst>
      <p:ext uri="{BB962C8B-B14F-4D97-AF65-F5344CB8AC3E}">
        <p14:creationId xmlns:p14="http://schemas.microsoft.com/office/powerpoint/2010/main" val="22253562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437EA717-E7ED-47A8-91B2-50A2886AA644}" type="datetime1">
              <a:rPr kumimoji="1" lang="ja-JP" altLang="en-US" smtClean="0"/>
              <a:t>2012/6/13</a:t>
            </a:fld>
            <a:endParaRPr kumimoji="1" lang="ja-JP" altLang="en-US" dirty="0"/>
          </a:p>
        </p:txBody>
      </p:sp>
      <p:sp>
        <p:nvSpPr>
          <p:cNvPr id="5" name="フッター プレースホルダー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0DBB57E3-EC99-427F-B9B3-F7CB5B7E7044}" type="slidenum">
              <a:rPr kumimoji="1" lang="ja-JP" altLang="en-US" smtClean="0"/>
              <a:t>‹#›</a:t>
            </a:fld>
            <a:endParaRPr kumimoji="1" lang="ja-JP" altLang="en-US" dirty="0"/>
          </a:p>
        </p:txBody>
      </p:sp>
    </p:spTree>
    <p:extLst>
      <p:ext uri="{BB962C8B-B14F-4D97-AF65-F5344CB8AC3E}">
        <p14:creationId xmlns:p14="http://schemas.microsoft.com/office/powerpoint/2010/main" val="12143601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723CEF9D-F3C2-48D7-971F-02D5D95A20DB}" type="datetime1">
              <a:rPr kumimoji="1" lang="ja-JP" altLang="en-US" smtClean="0"/>
              <a:t>2012/6/13</a:t>
            </a:fld>
            <a:endParaRPr kumimoji="1" lang="ja-JP" altLang="en-US" dirty="0"/>
          </a:p>
        </p:txBody>
      </p:sp>
      <p:sp>
        <p:nvSpPr>
          <p:cNvPr id="5" name="フッター プレースホルダー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81273947-C806-471B-B517-B3E806325DAC}" type="slidenum">
              <a:rPr kumimoji="1" lang="ja-JP" altLang="en-US" smtClean="0"/>
              <a:t>‹#›</a:t>
            </a:fld>
            <a:endParaRPr kumimoji="1" lang="ja-JP" altLang="en-US" dirty="0"/>
          </a:p>
        </p:txBody>
      </p:sp>
    </p:spTree>
    <p:extLst>
      <p:ext uri="{BB962C8B-B14F-4D97-AF65-F5344CB8AC3E}">
        <p14:creationId xmlns:p14="http://schemas.microsoft.com/office/powerpoint/2010/main" val="1904549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0" y="6660232"/>
            <a:ext cx="6858000" cy="1656184"/>
          </a:xfrm>
        </p:spPr>
        <p:txBody>
          <a:bodyPr/>
          <a:lstStyle/>
          <a:p>
            <a:pPr eaLnBrk="1" hangingPunct="1"/>
            <a:r>
              <a:rPr lang="ja-JP" altLang="en-US" dirty="0" smtClean="0">
                <a:latin typeface="HGP創英角ﾎﾟｯﾌﾟ体" pitchFamily="50" charset="-128"/>
                <a:ea typeface="HGP創英角ﾎﾟｯﾌﾟ体" pitchFamily="50" charset="-128"/>
              </a:rPr>
              <a:t>日本薬剤師会</a:t>
            </a:r>
          </a:p>
        </p:txBody>
      </p:sp>
      <p:sp>
        <p:nvSpPr>
          <p:cNvPr id="4" name="テキスト ボックス 3"/>
          <p:cNvSpPr txBox="1"/>
          <p:nvPr/>
        </p:nvSpPr>
        <p:spPr>
          <a:xfrm>
            <a:off x="1731478" y="4263019"/>
            <a:ext cx="3382657" cy="523220"/>
          </a:xfrm>
          <a:prstGeom prst="rect">
            <a:avLst/>
          </a:prstGeom>
          <a:solidFill>
            <a:schemeClr val="accent1"/>
          </a:solidFill>
          <a:ln w="25400">
            <a:solidFill>
              <a:schemeClr val="tx2"/>
            </a:solidFill>
          </a:ln>
        </p:spPr>
        <p:txBody>
          <a:bodyPr wrap="none" rtlCol="0">
            <a:spAutoFit/>
          </a:bodyPr>
          <a:lstStyle/>
          <a:p>
            <a:r>
              <a:rPr kumimoji="1" lang="ja-JP" altLang="en-US" sz="2800" b="1" dirty="0" smtClean="0">
                <a:solidFill>
                  <a:schemeClr val="bg1"/>
                </a:solidFill>
                <a:latin typeface="HGP創英角ﾎﾟｯﾌﾟ体" pitchFamily="50" charset="-128"/>
                <a:ea typeface="HGP創英角ﾎﾟｯﾌﾟ体" pitchFamily="50" charset="-128"/>
              </a:rPr>
              <a:t>学生と指導薬剤師用</a:t>
            </a:r>
            <a:endParaRPr kumimoji="1" lang="ja-JP" altLang="en-US" sz="2800" b="1" dirty="0">
              <a:solidFill>
                <a:schemeClr val="bg1"/>
              </a:solidFill>
              <a:latin typeface="HGP創英角ﾎﾟｯﾌﾟ体" pitchFamily="50" charset="-128"/>
              <a:ea typeface="HGP創英角ﾎﾟｯﾌﾟ体" pitchFamily="50" charset="-128"/>
            </a:endParaRPr>
          </a:p>
        </p:txBody>
      </p:sp>
      <p:sp>
        <p:nvSpPr>
          <p:cNvPr id="5" name="テキスト ボックス 4"/>
          <p:cNvSpPr txBox="1"/>
          <p:nvPr/>
        </p:nvSpPr>
        <p:spPr>
          <a:xfrm>
            <a:off x="62534" y="3353972"/>
            <a:ext cx="6732933" cy="830997"/>
          </a:xfrm>
          <a:prstGeom prst="rect">
            <a:avLst/>
          </a:prstGeom>
          <a:noFill/>
        </p:spPr>
        <p:txBody>
          <a:bodyPr wrap="none" rtlCol="0">
            <a:spAutoFit/>
          </a:bodyPr>
          <a:lstStyle/>
          <a:p>
            <a:pPr algn="ctr"/>
            <a:r>
              <a:rPr lang="ja-JP" altLang="en-US" sz="4800" dirty="0" smtClean="0">
                <a:latin typeface="HGP創英角ﾎﾟｯﾌﾟ体" pitchFamily="50" charset="-128"/>
                <a:ea typeface="HGP創英角ﾎﾟｯﾌﾟ体" pitchFamily="50" charset="-128"/>
              </a:rPr>
              <a:t>オリエンテーション用資料</a:t>
            </a:r>
            <a:endParaRPr kumimoji="1" lang="ja-JP" altLang="en-US" sz="4800" dirty="0"/>
          </a:p>
        </p:txBody>
      </p:sp>
      <p:sp>
        <p:nvSpPr>
          <p:cNvPr id="6" name="タイトル 1"/>
          <p:cNvSpPr txBox="1">
            <a:spLocks/>
          </p:cNvSpPr>
          <p:nvPr/>
        </p:nvSpPr>
        <p:spPr>
          <a:xfrm>
            <a:off x="92590" y="1115616"/>
            <a:ext cx="6672821" cy="20882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5400" dirty="0">
                <a:latin typeface="HGP創英角ﾎﾟｯﾌﾟ体" pitchFamily="50" charset="-128"/>
                <a:ea typeface="HGP創英角ﾎﾟｯﾌﾟ体" pitchFamily="50" charset="-128"/>
              </a:rPr>
              <a:t>薬局実務実習</a:t>
            </a:r>
            <a:r>
              <a:rPr lang="en-US" altLang="ja-JP" sz="5400" dirty="0">
                <a:latin typeface="HGP創英角ﾎﾟｯﾌﾟ体" pitchFamily="50" charset="-128"/>
                <a:ea typeface="HGP創英角ﾎﾟｯﾌﾟ体" pitchFamily="50" charset="-128"/>
              </a:rPr>
              <a:t/>
            </a:r>
            <a:br>
              <a:rPr lang="en-US" altLang="ja-JP" sz="5400" dirty="0">
                <a:latin typeface="HGP創英角ﾎﾟｯﾌﾟ体" pitchFamily="50" charset="-128"/>
                <a:ea typeface="HGP創英角ﾎﾟｯﾌﾟ体" pitchFamily="50" charset="-128"/>
              </a:rPr>
            </a:br>
            <a:r>
              <a:rPr lang="ja-JP" altLang="en-US" sz="5400" dirty="0" smtClean="0">
                <a:latin typeface="HGP創英角ﾎﾟｯﾌﾟ体" pitchFamily="50" charset="-128"/>
                <a:ea typeface="HGP創英角ﾎﾟｯﾌﾟ体" pitchFamily="50" charset="-128"/>
              </a:rPr>
              <a:t>トラブル対応事例集</a:t>
            </a:r>
            <a:endParaRPr lang="en-US" altLang="ja-JP" sz="54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188913" y="539750"/>
            <a:ext cx="6480175" cy="604838"/>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事故や災害時、就活の時、どうする？</a:t>
            </a:r>
          </a:p>
        </p:txBody>
      </p:sp>
      <p:sp>
        <p:nvSpPr>
          <p:cNvPr id="13315" name="コンテンツ プレースホルダー 2"/>
          <p:cNvSpPr>
            <a:spLocks noGrp="1"/>
          </p:cNvSpPr>
          <p:nvPr>
            <p:ph idx="1"/>
          </p:nvPr>
        </p:nvSpPr>
        <p:spPr>
          <a:xfrm>
            <a:off x="188640" y="1259632"/>
            <a:ext cx="6480175" cy="1872208"/>
          </a:xfrm>
          <a:ln>
            <a:solidFill>
              <a:schemeClr val="tx1"/>
            </a:solidFill>
          </a:ln>
        </p:spPr>
        <p:txBody>
          <a:bodyPr>
            <a:normAutofit/>
          </a:bodyPr>
          <a:lstStyle/>
          <a:p>
            <a:pPr marL="176213" indent="-176213" eaLnBrk="1" hangingPunct="1"/>
            <a:endParaRPr lang="en-US" altLang="ja-JP" sz="1600" dirty="0" smtClean="0">
              <a:latin typeface="HGP創英角ﾎﾟｯﾌﾟ体" pitchFamily="50" charset="-128"/>
              <a:ea typeface="HGP創英角ﾎﾟｯﾌﾟ体" pitchFamily="50" charset="-128"/>
            </a:endParaRPr>
          </a:p>
          <a:p>
            <a:pPr marL="176213" indent="-176213" eaLnBrk="1" hangingPunct="1"/>
            <a:r>
              <a:rPr lang="ja-JP" altLang="en-US" sz="1600" dirty="0" smtClean="0">
                <a:latin typeface="HGP創英角ﾎﾟｯﾌﾟ体" pitchFamily="50" charset="-128"/>
                <a:ea typeface="HGP創英角ﾎﾟｯﾌﾟ体" pitchFamily="50" charset="-128"/>
              </a:rPr>
              <a:t>交通事故に巻き込まれた</a:t>
            </a:r>
            <a:endParaRPr lang="en-US" altLang="ja-JP" sz="1600" dirty="0" smtClean="0">
              <a:latin typeface="HGP創英角ﾎﾟｯﾌﾟ体" pitchFamily="50" charset="-128"/>
              <a:ea typeface="HGP創英角ﾎﾟｯﾌﾟ体" pitchFamily="50" charset="-128"/>
            </a:endParaRPr>
          </a:p>
          <a:p>
            <a:pPr marL="176213" indent="-176213" eaLnBrk="1" hangingPunct="1"/>
            <a:r>
              <a:rPr lang="ja-JP" altLang="en-US" sz="1600" dirty="0" smtClean="0">
                <a:latin typeface="HGP創英角ﾎﾟｯﾌﾟ体" pitchFamily="50" charset="-128"/>
                <a:ea typeface="HGP創英角ﾎﾟｯﾌﾟ体" pitchFamily="50" charset="-128"/>
              </a:rPr>
              <a:t>災害や事故により交通機関の遅れが発生した</a:t>
            </a:r>
            <a:endParaRPr lang="en-US" altLang="ja-JP" sz="1600" dirty="0" smtClean="0">
              <a:latin typeface="HGP創英角ﾎﾟｯﾌﾟ体" pitchFamily="50" charset="-128"/>
              <a:ea typeface="HGP創英角ﾎﾟｯﾌﾟ体" pitchFamily="50" charset="-128"/>
            </a:endParaRPr>
          </a:p>
          <a:p>
            <a:pPr marL="176213" indent="-176213" eaLnBrk="1" hangingPunct="1"/>
            <a:r>
              <a:rPr lang="ja-JP" altLang="en-US" sz="1600" dirty="0" smtClean="0">
                <a:latin typeface="HGP創英角ﾎﾟｯﾌﾟ体" pitchFamily="50" charset="-128"/>
                <a:ea typeface="HGP創英角ﾎﾟｯﾌﾟ体" pitchFamily="50" charset="-128"/>
              </a:rPr>
              <a:t>就活のため度々実習を欠席しスケジュールの実施が困難になった</a:t>
            </a:r>
            <a:endParaRPr lang="en-US" altLang="ja-JP" sz="1600" dirty="0" smtClean="0">
              <a:latin typeface="HGP創英角ﾎﾟｯﾌﾟ体" pitchFamily="50" charset="-128"/>
              <a:ea typeface="HGP創英角ﾎﾟｯﾌﾟ体" pitchFamily="50" charset="-128"/>
            </a:endParaRPr>
          </a:p>
          <a:p>
            <a:pPr marL="176213" indent="-176213" eaLnBrk="1" hangingPunct="1"/>
            <a:endParaRPr lang="en-US" altLang="ja-JP" sz="1600" dirty="0" smtClean="0">
              <a:latin typeface="HGP創英角ﾎﾟｯﾌﾟ体" pitchFamily="50" charset="-128"/>
              <a:ea typeface="HGP創英角ﾎﾟｯﾌﾟ体" pitchFamily="50" charset="-128"/>
            </a:endParaRPr>
          </a:p>
          <a:p>
            <a:pPr marL="176213" indent="-176213" eaLnBrk="1" hangingPunct="1"/>
            <a:endParaRPr lang="en-US" altLang="ja-JP" sz="1600" dirty="0" smtClean="0">
              <a:latin typeface="HGP創英角ﾎﾟｯﾌﾟ体" pitchFamily="50" charset="-128"/>
              <a:ea typeface="HGP創英角ﾎﾟｯﾌﾟ体" pitchFamily="50" charset="-128"/>
            </a:endParaRPr>
          </a:p>
          <a:p>
            <a:pPr marL="176213" indent="-176213" eaLnBrk="1" hangingPunct="1"/>
            <a:endParaRPr lang="en-US" altLang="ja-JP" sz="1600" dirty="0" smtClean="0">
              <a:latin typeface="HGP創英角ﾎﾟｯﾌﾟ体" pitchFamily="50" charset="-128"/>
              <a:ea typeface="HGP創英角ﾎﾟｯﾌﾟ体" pitchFamily="50" charset="-128"/>
            </a:endParaRPr>
          </a:p>
          <a:p>
            <a:pPr marL="176213" indent="-176213" eaLnBrk="1" hangingPunct="1"/>
            <a:endParaRPr lang="en-US" altLang="ja-JP" sz="1600" dirty="0" smtClean="0">
              <a:latin typeface="HGP創英角ﾎﾟｯﾌﾟ体" pitchFamily="50" charset="-128"/>
              <a:ea typeface="HGP創英角ﾎﾟｯﾌﾟ体" pitchFamily="50" charset="-128"/>
            </a:endParaRPr>
          </a:p>
          <a:p>
            <a:pPr marL="176213" indent="-176213" eaLnBrk="1" hangingPunct="1"/>
            <a:endParaRPr lang="en-US" altLang="ja-JP" sz="1600" dirty="0" smtClean="0">
              <a:latin typeface="HGP創英角ﾎﾟｯﾌﾟ体" pitchFamily="50" charset="-128"/>
              <a:ea typeface="HGP創英角ﾎﾟｯﾌﾟ体" pitchFamily="50" charset="-128"/>
            </a:endParaRPr>
          </a:p>
          <a:p>
            <a:pPr marL="176213" indent="-176213" eaLnBrk="1" hangingPunct="1">
              <a:buFont typeface="Arial" charset="0"/>
              <a:buNone/>
            </a:pPr>
            <a:endParaRPr lang="en-US" altLang="ja-JP" sz="16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88640" y="3275856"/>
            <a:ext cx="6480175" cy="1728192"/>
          </a:xfrm>
          <a:prstGeom prst="rect">
            <a:avLst/>
          </a:prstGeom>
          <a:ln>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176213" indent="-176213">
              <a:defRPr/>
            </a:pPr>
            <a:r>
              <a:rPr lang="ja-JP" altLang="en-US" sz="1800" dirty="0" smtClean="0">
                <a:latin typeface="HGP創英角ﾎﾟｯﾌﾟ体" pitchFamily="50" charset="-128"/>
                <a:ea typeface="HGP創英角ﾎﾟｯﾌﾟ体" pitchFamily="50" charset="-128"/>
              </a:rPr>
              <a:t>通学中の事故や交通機関の不具合での対応策を決めていない</a:t>
            </a:r>
            <a:endParaRPr lang="en-US" altLang="ja-JP" sz="1800" dirty="0" smtClean="0">
              <a:latin typeface="HGP創英角ﾎﾟｯﾌﾟ体" pitchFamily="50" charset="-128"/>
              <a:ea typeface="HGP創英角ﾎﾟｯﾌﾟ体" pitchFamily="50" charset="-128"/>
            </a:endParaRPr>
          </a:p>
          <a:p>
            <a:pPr marL="176213" indent="-176213">
              <a:defRPr/>
            </a:pPr>
            <a:r>
              <a:rPr lang="ja-JP" altLang="en-US" sz="1800" dirty="0" smtClean="0">
                <a:latin typeface="HGP創英角ﾎﾟｯﾌﾟ体" pitchFamily="50" charset="-128"/>
                <a:ea typeface="HGP創英角ﾎﾟｯﾌﾟ体" pitchFamily="50" charset="-128"/>
              </a:rPr>
              <a:t>地震発生、台風の接近など天災時の対応策を決めていない</a:t>
            </a:r>
            <a:endParaRPr lang="en-US" altLang="ja-JP" sz="1800" dirty="0" smtClean="0">
              <a:latin typeface="HGP創英角ﾎﾟｯﾌﾟ体" pitchFamily="50" charset="-128"/>
              <a:ea typeface="HGP創英角ﾎﾟｯﾌﾟ体" pitchFamily="50" charset="-128"/>
            </a:endParaRPr>
          </a:p>
          <a:p>
            <a:pPr marL="176213" indent="-176213">
              <a:defRPr/>
            </a:pPr>
            <a:r>
              <a:rPr lang="ja-JP" altLang="en-US" sz="1800" dirty="0" smtClean="0">
                <a:latin typeface="HGP創英角ﾎﾟｯﾌﾟ体" pitchFamily="50" charset="-128"/>
                <a:ea typeface="HGP創英角ﾎﾟｯﾌﾟ体" pitchFamily="50" charset="-128"/>
              </a:rPr>
              <a:t>就活による対応策を指導薬剤師と話し合っていない</a:t>
            </a:r>
            <a:endParaRPr lang="en-US" altLang="ja-JP" sz="1800" dirty="0" smtClean="0">
              <a:latin typeface="HGP創英角ﾎﾟｯﾌﾟ体" pitchFamily="50" charset="-128"/>
              <a:ea typeface="HGP創英角ﾎﾟｯﾌﾟ体" pitchFamily="50" charset="-128"/>
            </a:endParaRPr>
          </a:p>
          <a:p>
            <a:pPr marL="176213" indent="-176213">
              <a:defRPr/>
            </a:pPr>
            <a:r>
              <a:rPr lang="ja-JP" altLang="en-US" sz="1800" dirty="0" smtClean="0">
                <a:latin typeface="HGP創英角ﾎﾟｯﾌﾟ体" pitchFamily="50" charset="-128"/>
                <a:ea typeface="HGP創英角ﾎﾟｯﾌﾟ体" pitchFamily="50" charset="-128"/>
              </a:rPr>
              <a:t>学生の実務実習に対する認識が甘い</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buFont typeface="Arial" pitchFamily="34" charset="0"/>
              <a:buNone/>
              <a:defRPr/>
            </a:pPr>
            <a:endParaRPr lang="en-US" altLang="ja-JP" sz="1800" dirty="0" smtClean="0">
              <a:latin typeface="HGP創英角ﾎﾟｯﾌﾟ体" pitchFamily="50" charset="-128"/>
              <a:ea typeface="HGP創英角ﾎﾟｯﾌﾟ体" pitchFamily="50" charset="-128"/>
            </a:endParaRPr>
          </a:p>
          <a:p>
            <a:pPr fontAlgn="auto">
              <a:spcAft>
                <a:spcPts val="0"/>
              </a:spcAft>
              <a:defRPr/>
            </a:pPr>
            <a:endParaRPr lang="en-US" altLang="ja-JP" sz="1800" dirty="0" smtClean="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4" y="5076057"/>
            <a:ext cx="6479902" cy="3816424"/>
          </a:xfrm>
          <a:prstGeom prst="rect">
            <a:avLst/>
          </a:prstGeom>
          <a:noFill/>
          <a:ln w="9525">
            <a:solidFill>
              <a:schemeClr val="tx1"/>
            </a:solidFill>
            <a:miter lim="800000"/>
            <a:headEnd/>
            <a:tailEnd/>
          </a:ln>
        </p:spPr>
        <p:txBody>
          <a:bodyPr>
            <a:normAutofit fontScale="92500"/>
          </a:bodyPr>
          <a:lstStyle/>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defRPr/>
            </a:pPr>
            <a:r>
              <a:rPr lang="ja-JP" altLang="en-US" dirty="0" smtClean="0">
                <a:latin typeface="HGP創英角ﾎﾟｯﾌﾟ体" pitchFamily="50" charset="-128"/>
                <a:ea typeface="HGP創英角ﾎﾟｯﾌﾟ体" pitchFamily="50" charset="-128"/>
              </a:rPr>
              <a:t>緊急連絡先を予め確認しておくなど、ルール</a:t>
            </a:r>
            <a:r>
              <a:rPr lang="ja-JP" altLang="en-US" dirty="0">
                <a:latin typeface="HGP創英角ﾎﾟｯﾌﾟ体" pitchFamily="50" charset="-128"/>
                <a:ea typeface="HGP創英角ﾎﾟｯﾌﾟ体" pitchFamily="50" charset="-128"/>
              </a:rPr>
              <a:t>の申し合わせ</a:t>
            </a:r>
            <a:r>
              <a:rPr lang="ja-JP" altLang="en-US" dirty="0" smtClean="0">
                <a:latin typeface="HGP創英角ﾎﾟｯﾌﾟ体" pitchFamily="50" charset="-128"/>
                <a:ea typeface="HGP創英角ﾎﾟｯﾌﾟ体" pitchFamily="50" charset="-128"/>
              </a:rPr>
              <a:t>をしておく</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天災の場合</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実習中であれば、指導薬剤師の指示に従う</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台風など予測出来る場合は、大学の指示に基づく</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決して自己判断で行動しないこと</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事故の</a:t>
            </a:r>
            <a:r>
              <a:rPr lang="ja-JP" altLang="en-US" dirty="0" smtClean="0">
                <a:latin typeface="HGP創英角ﾎﾟｯﾌﾟ体" pitchFamily="50" charset="-128"/>
                <a:ea typeface="HGP創英角ﾎﾟｯﾌﾟ体" pitchFamily="50" charset="-128"/>
              </a:rPr>
              <a:t>場合、速やかに連絡</a:t>
            </a:r>
            <a:r>
              <a:rPr lang="ja-JP" altLang="en-US" dirty="0">
                <a:latin typeface="HGP創英角ﾎﾟｯﾌﾟ体" pitchFamily="50" charset="-128"/>
                <a:ea typeface="HGP創英角ﾎﾟｯﾌﾟ体" pitchFamily="50" charset="-128"/>
              </a:rPr>
              <a:t>する</a:t>
            </a:r>
            <a:r>
              <a:rPr lang="ja-JP" altLang="en-US" dirty="0" smtClean="0">
                <a:latin typeface="HGP創英角ﾎﾟｯﾌﾟ体" pitchFamily="50" charset="-128"/>
                <a:ea typeface="HGP創英角ﾎﾟｯﾌﾟ体" pitchFamily="50" charset="-128"/>
              </a:rPr>
              <a:t>こと</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軽微な事故の</a:t>
            </a:r>
            <a:r>
              <a:rPr lang="ja-JP" altLang="en-US" dirty="0" smtClean="0">
                <a:latin typeface="HGP創英角ﾎﾟｯﾌﾟ体" pitchFamily="50" charset="-128"/>
                <a:ea typeface="HGP創英角ﾎﾟｯﾌﾟ体" pitchFamily="50" charset="-128"/>
              </a:rPr>
              <a:t>場合、５Ｗ１Ｈ</a:t>
            </a:r>
            <a:r>
              <a:rPr lang="ja-JP" altLang="en-US" dirty="0">
                <a:latin typeface="HGP創英角ﾎﾟｯﾌﾟ体" pitchFamily="50" charset="-128"/>
                <a:ea typeface="HGP創英角ﾎﾟｯﾌﾟ体" pitchFamily="50" charset="-128"/>
              </a:rPr>
              <a:t>で要点を</a:t>
            </a:r>
            <a:r>
              <a:rPr lang="ja-JP" altLang="en-US" dirty="0" smtClean="0">
                <a:latin typeface="HGP創英角ﾎﾟｯﾌﾟ体" pitchFamily="50" charset="-128"/>
                <a:ea typeface="HGP創英角ﾎﾟｯﾌﾟ体" pitchFamily="50" charset="-128"/>
              </a:rPr>
              <a:t>報告する</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大事故に巻き込まれた</a:t>
            </a:r>
            <a:r>
              <a:rPr lang="ja-JP" altLang="en-US" dirty="0" smtClean="0">
                <a:latin typeface="HGP創英角ﾎﾟｯﾌﾟ体" pitchFamily="50" charset="-128"/>
                <a:ea typeface="HGP創英角ﾎﾟｯﾌﾟ体" pitchFamily="50" charset="-128"/>
              </a:rPr>
              <a:t>場合、大学</a:t>
            </a:r>
            <a:r>
              <a:rPr lang="ja-JP" altLang="en-US" dirty="0">
                <a:latin typeface="HGP創英角ﾎﾟｯﾌﾟ体" pitchFamily="50" charset="-128"/>
                <a:ea typeface="HGP創英角ﾎﾟｯﾌﾟ体" pitchFamily="50" charset="-128"/>
              </a:rPr>
              <a:t>のマニュアルに従う</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就職先への訪問・面接の場合</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実習開始時に就活について話し合うこと</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直前に呼び出しがあったら、直ちに指導薬剤師に連絡</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32656" y="1115616"/>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2656" y="4932040"/>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2656" y="3131840"/>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11" name="正方形/長方形 10"/>
          <p:cNvSpPr/>
          <p:nvPr/>
        </p:nvSpPr>
        <p:spPr>
          <a:xfrm>
            <a:off x="188640" y="2771800"/>
            <a:ext cx="6480720" cy="338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indent="-176213" algn="ctr"/>
            <a:r>
              <a:rPr lang="ja-JP" altLang="en-US" sz="1600" dirty="0" smtClean="0">
                <a:latin typeface="HGP創英角ﾎﾟｯﾌﾟ体" pitchFamily="50" charset="-128"/>
                <a:ea typeface="HGP創英角ﾎﾟｯﾌﾟ体" pitchFamily="50" charset="-128"/>
              </a:rPr>
              <a:t>実習開始時間までに何の連絡もなく指導薬剤師が心配した</a:t>
            </a:r>
            <a:endParaRPr lang="en-US" altLang="ja-JP" sz="1600" dirty="0" smtClean="0">
              <a:latin typeface="HGP創英角ﾎﾟｯﾌﾟ体" pitchFamily="50" charset="-128"/>
              <a:ea typeface="HGP創英角ﾎﾟｯﾌﾟ体" pitchFamily="50" charset="-128"/>
            </a:endParaRPr>
          </a:p>
        </p:txBody>
      </p:sp>
      <p:sp>
        <p:nvSpPr>
          <p:cNvPr id="12" name="下矢印 11"/>
          <p:cNvSpPr/>
          <p:nvPr/>
        </p:nvSpPr>
        <p:spPr>
          <a:xfrm>
            <a:off x="3068960" y="2483768"/>
            <a:ext cx="360040"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188913" y="468313"/>
            <a:ext cx="6480175" cy="719311"/>
          </a:xfrm>
          <a:ln>
            <a:solidFill>
              <a:schemeClr val="tx1"/>
            </a:solidFill>
          </a:ln>
        </p:spPr>
        <p:txBody>
          <a:bodyPr>
            <a:normAutofit/>
          </a:bodyPr>
          <a:lstStyle/>
          <a:p>
            <a:r>
              <a:rPr lang="ja-JP" altLang="en-US" sz="2000" dirty="0" smtClean="0">
                <a:solidFill>
                  <a:srgbClr val="0000FF"/>
                </a:solidFill>
                <a:latin typeface="HGP創英角ﾎﾟｯﾌﾟ体" pitchFamily="50" charset="-128"/>
                <a:ea typeface="HGP創英角ﾎﾟｯﾌﾟ体" pitchFamily="50" charset="-128"/>
              </a:rPr>
              <a:t>実習の状況を教えたい、他の施設の状況を知りたいと</a:t>
            </a:r>
            <a:r>
              <a:rPr lang="en-US" altLang="ja-JP" sz="2000" dirty="0" smtClean="0">
                <a:solidFill>
                  <a:srgbClr val="0000FF"/>
                </a:solidFill>
                <a:latin typeface="HGP創英角ﾎﾟｯﾌﾟ体" pitchFamily="50" charset="-128"/>
                <a:ea typeface="HGP創英角ﾎﾟｯﾌﾟ体" pitchFamily="50" charset="-128"/>
              </a:rPr>
              <a:t/>
            </a:r>
            <a:br>
              <a:rPr lang="en-US" altLang="ja-JP" sz="2000" dirty="0" smtClean="0">
                <a:solidFill>
                  <a:srgbClr val="0000FF"/>
                </a:solidFill>
                <a:latin typeface="HGP創英角ﾎﾟｯﾌﾟ体" pitchFamily="50" charset="-128"/>
                <a:ea typeface="HGP創英角ﾎﾟｯﾌﾟ体" pitchFamily="50" charset="-128"/>
              </a:rPr>
            </a:br>
            <a:r>
              <a:rPr lang="ja-JP" altLang="en-US" sz="2000" dirty="0" smtClean="0">
                <a:solidFill>
                  <a:srgbClr val="0000FF"/>
                </a:solidFill>
                <a:latin typeface="HGP創英角ﾎﾟｯﾌﾟ体" pitchFamily="50" charset="-128"/>
                <a:ea typeface="HGP創英角ﾎﾟｯﾌﾟ体" pitchFamily="50" charset="-128"/>
              </a:rPr>
              <a:t>思った時、どうする？</a:t>
            </a:r>
          </a:p>
        </p:txBody>
      </p:sp>
      <p:sp>
        <p:nvSpPr>
          <p:cNvPr id="25603" name="コンテンツ プレースホルダー 2"/>
          <p:cNvSpPr>
            <a:spLocks noGrp="1"/>
          </p:cNvSpPr>
          <p:nvPr>
            <p:ph idx="1"/>
          </p:nvPr>
        </p:nvSpPr>
        <p:spPr>
          <a:xfrm>
            <a:off x="188912" y="1466157"/>
            <a:ext cx="6480175" cy="1081087"/>
          </a:xfrm>
          <a:ln>
            <a:solidFill>
              <a:schemeClr val="tx1"/>
            </a:solidFill>
          </a:ln>
        </p:spPr>
        <p:txBody>
          <a:bodyPr/>
          <a:lstStyle/>
          <a:p>
            <a:pPr marL="176213" indent="-176213" eaLnBrk="1" hangingPunct="1">
              <a:defRPr/>
            </a:pPr>
            <a:endParaRPr lang="en-US" altLang="ja-JP" sz="1700" dirty="0" smtClean="0">
              <a:latin typeface="HGP創英角ﾎﾟｯﾌﾟ体" pitchFamily="50" charset="-128"/>
              <a:ea typeface="HGP創英角ﾎﾟｯﾌﾟ体" pitchFamily="50" charset="-128"/>
            </a:endParaRPr>
          </a:p>
          <a:p>
            <a:pPr>
              <a:defRPr/>
            </a:pPr>
            <a:r>
              <a:rPr lang="ja-JP" altLang="en-US" sz="1800" dirty="0" smtClean="0">
                <a:latin typeface="HGP創英角ﾎﾟｯﾌﾟ体" pitchFamily="50" charset="-128"/>
                <a:ea typeface="HGP創英角ﾎﾟｯﾌﾟ体" pitchFamily="50" charset="-128"/>
              </a:rPr>
              <a:t>学生間のネットワーク（ブログ等）に、実習施設の実習内容（薬局名や個人名が推測できる内容）の情報を書き込んだ</a:t>
            </a:r>
            <a:endParaRPr lang="en-US" altLang="ja-JP" sz="1800" dirty="0" smtClean="0">
              <a:latin typeface="HGP創英角ﾎﾟｯﾌﾟ体" pitchFamily="50" charset="-128"/>
              <a:ea typeface="HGP創英角ﾎﾟｯﾌﾟ体" pitchFamily="50" charset="-128"/>
            </a:endParaRPr>
          </a:p>
          <a:p>
            <a:pPr marL="176213" indent="-176213" eaLnBrk="1" hangingPunct="1">
              <a:buFont typeface="Arial" charset="0"/>
              <a:buNone/>
              <a:defRPr/>
            </a:pPr>
            <a:endParaRPr lang="en-US" altLang="ja-JP" sz="1700" dirty="0" smtClean="0">
              <a:latin typeface="HGP創英角ﾎﾟｯﾌﾟ体" pitchFamily="50" charset="-128"/>
              <a:ea typeface="HGP創英角ﾎﾟｯﾌﾟ体" pitchFamily="50" charset="-128"/>
            </a:endParaRPr>
          </a:p>
        </p:txBody>
      </p:sp>
      <p:sp>
        <p:nvSpPr>
          <p:cNvPr id="25605" name="コンテンツ プレースホルダー 2"/>
          <p:cNvSpPr txBox="1">
            <a:spLocks/>
          </p:cNvSpPr>
          <p:nvPr/>
        </p:nvSpPr>
        <p:spPr bwMode="auto">
          <a:xfrm>
            <a:off x="141288" y="2843808"/>
            <a:ext cx="6480175" cy="1679575"/>
          </a:xfrm>
          <a:prstGeom prst="rect">
            <a:avLst/>
          </a:prstGeom>
          <a:noFill/>
          <a:ln w="9525">
            <a:solidFill>
              <a:schemeClr val="tx1"/>
            </a:solidFill>
            <a:miter lim="800000"/>
            <a:headEnd/>
            <a:tailEnd/>
          </a:ln>
          <a:extLst/>
        </p:spPr>
        <p:txBody>
          <a:bodyPr/>
          <a:lstStyle>
            <a:lvl1pPr marL="176213" indent="-176213"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buFont typeface="Arial" charset="0"/>
              <a:buChar char="•"/>
              <a:defRPr/>
            </a:pPr>
            <a:endParaRPr lang="en-US" altLang="ja-JP" dirty="0" smtClean="0">
              <a:latin typeface="HGP創英角ﾎﾟｯﾌﾟ体" pitchFamily="50" charset="-128"/>
              <a:ea typeface="HGP創英角ﾎﾟｯﾌﾟ体" pitchFamily="50" charset="-128"/>
            </a:endParaRPr>
          </a:p>
          <a:p>
            <a:pPr marL="285750" indent="-285750" eaLnBrk="1" hangingPunct="1">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「仲間内だから他に観る人はいないだろう」という安易な判断</a:t>
            </a:r>
            <a:endParaRPr lang="en-US" altLang="ja-JP" dirty="0" smtClean="0">
              <a:latin typeface="HGP創英角ﾎﾟｯﾌﾟ体" pitchFamily="50" charset="-128"/>
              <a:ea typeface="HGP創英角ﾎﾟｯﾌﾟ体" pitchFamily="50" charset="-128"/>
            </a:endParaRPr>
          </a:p>
          <a:p>
            <a:pPr marL="285750" indent="-285750" eaLnBrk="1" hangingPunct="1">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「施設や指導薬剤師に対して不満を世間に公表しただけだ」という倫理観の欠如</a:t>
            </a:r>
            <a:endParaRPr lang="en-US" altLang="ja-JP" dirty="0" smtClean="0">
              <a:latin typeface="HGP創英角ﾎﾟｯﾌﾟ体" pitchFamily="50" charset="-128"/>
              <a:ea typeface="HGP創英角ﾎﾟｯﾌﾟ体" pitchFamily="50" charset="-128"/>
            </a:endParaRPr>
          </a:p>
          <a:p>
            <a:pPr eaLnBrk="1" hangingPunct="1">
              <a:spcBef>
                <a:spcPct val="20000"/>
              </a:spcBef>
              <a:defRPr/>
            </a:pPr>
            <a:endParaRPr lang="en-US" altLang="ja-JP" dirty="0" smtClean="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4860032"/>
            <a:ext cx="6480175" cy="3384550"/>
          </a:xfrm>
          <a:prstGeom prst="rect">
            <a:avLst/>
          </a:prstGeom>
          <a:noFill/>
          <a:ln w="9525">
            <a:solidFill>
              <a:schemeClr val="tx1"/>
            </a:solidFill>
            <a:miter lim="800000"/>
            <a:headEnd/>
            <a:tailEnd/>
          </a:ln>
        </p:spPr>
        <p:txBody>
          <a:bodyPr/>
          <a:lstStyle/>
          <a:p>
            <a:pPr>
              <a:spcBef>
                <a:spcPct val="20000"/>
              </a:spcBef>
              <a:buFont typeface="Arial" charset="0"/>
              <a:buNone/>
              <a:defRPr/>
            </a:pP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患者や薬局スタッフ、指導薬剤師に関する情報は全て個人情報であることを認識する</a:t>
            </a:r>
            <a:endParaRPr lang="en-US" altLang="ja-JP" dirty="0" smtClean="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実習</a:t>
            </a:r>
            <a:r>
              <a:rPr lang="ja-JP" altLang="en-US" dirty="0">
                <a:latin typeface="HGP創英角ﾎﾟｯﾌﾟ体" pitchFamily="50" charset="-128"/>
                <a:ea typeface="HGP創英角ﾎﾟｯﾌﾟ体" pitchFamily="50" charset="-128"/>
              </a:rPr>
              <a:t>内容の詳細や実習施設に関する内容は、指導薬剤師の許可なく他の人に「ゼッタイ」話してはならない</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個人ブログは</a:t>
            </a:r>
            <a:r>
              <a:rPr lang="ja-JP" altLang="en-US" dirty="0">
                <a:latin typeface="HGP創英角ﾎﾟｯﾌﾟ体" pitchFamily="50" charset="-128"/>
                <a:ea typeface="HGP創英角ﾎﾟｯﾌﾟ体" pitchFamily="50" charset="-128"/>
              </a:rPr>
              <a:t>誰でもが</a:t>
            </a:r>
            <a:r>
              <a:rPr lang="ja-JP" altLang="en-US" dirty="0" smtClean="0">
                <a:latin typeface="HGP創英角ﾎﾟｯﾌﾟ体" pitchFamily="50" charset="-128"/>
                <a:ea typeface="HGP創英角ﾎﾟｯﾌﾟ体" pitchFamily="50" charset="-128"/>
              </a:rPr>
              <a:t>見られ</a:t>
            </a:r>
            <a:r>
              <a:rPr lang="ja-JP" altLang="en-US" dirty="0">
                <a:latin typeface="HGP創英角ﾎﾟｯﾌﾟ体" pitchFamily="50" charset="-128"/>
                <a:ea typeface="HGP創英角ﾎﾟｯﾌﾟ体" pitchFamily="50" charset="-128"/>
              </a:rPr>
              <a:t>、</a:t>
            </a:r>
            <a:r>
              <a:rPr lang="ja-JP" altLang="en-US" dirty="0" smtClean="0">
                <a:latin typeface="HGP創英角ﾎﾟｯﾌﾟ体" pitchFamily="50" charset="-128"/>
                <a:ea typeface="HGP創英角ﾎﾟｯﾌﾟ体" pitchFamily="50" charset="-128"/>
              </a:rPr>
              <a:t>またメールは誰にでも転送</a:t>
            </a:r>
            <a:r>
              <a:rPr lang="ja-JP" altLang="en-US" dirty="0">
                <a:latin typeface="HGP創英角ﾎﾟｯﾌﾟ体" pitchFamily="50" charset="-128"/>
                <a:ea typeface="HGP創英角ﾎﾟｯﾌﾟ体" pitchFamily="50" charset="-128"/>
              </a:rPr>
              <a:t>できるもの</a:t>
            </a:r>
            <a:r>
              <a:rPr lang="ja-JP" altLang="en-US" dirty="0" smtClean="0">
                <a:latin typeface="HGP創英角ﾎﾟｯﾌﾟ体" pitchFamily="50" charset="-128"/>
                <a:ea typeface="HGP創英角ﾎﾟｯﾌﾟ体" pitchFamily="50" charset="-128"/>
              </a:rPr>
              <a:t>なので、絶対</a:t>
            </a:r>
            <a:r>
              <a:rPr lang="ja-JP" altLang="en-US" dirty="0">
                <a:latin typeface="HGP創英角ﾎﾟｯﾌﾟ体" pitchFamily="50" charset="-128"/>
                <a:ea typeface="HGP創英角ﾎﾟｯﾌﾟ体" pitchFamily="50" charset="-128"/>
              </a:rPr>
              <a:t>に書き込んではならない</a:t>
            </a: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21245" y="1259632"/>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2656" y="4644132"/>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2655" y="2627908"/>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11</a:t>
            </a:fld>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038428" cy="893448"/>
          </a:xfrm>
          <a:solidFill>
            <a:srgbClr val="CCFFCC"/>
          </a:solidFill>
          <a:ln w="9525">
            <a:solidFill>
              <a:schemeClr val="tx1"/>
            </a:solidFill>
            <a:miter lim="800000"/>
            <a:headEnd/>
            <a:tailEnd/>
          </a:ln>
        </p:spPr>
        <p:txBody>
          <a:bodyPr vert="horz" wrap="square" lIns="91440" tIns="45720" rIns="91440" bIns="45720" numCol="1" anchor="t" anchorCtr="0" compatLnSpc="1">
            <a:prstTxWarp prst="textNoShape">
              <a:avLst/>
            </a:prstTxWarp>
            <a:normAutofit/>
          </a:bodyPr>
          <a:lstStyle/>
          <a:p>
            <a:r>
              <a:rPr lang="ja-JP" altLang="en-US" sz="2400" dirty="0">
                <a:latin typeface="HGP創英角ﾎﾟｯﾌﾟ体" pitchFamily="50" charset="-128"/>
                <a:ea typeface="HGP創英角ﾎﾟｯﾌﾟ体" pitchFamily="50" charset="-128"/>
                <a:cs typeface="+mn-cs"/>
              </a:rPr>
              <a:t>○○○薬局での実務実習</a:t>
            </a:r>
            <a:r>
              <a:rPr lang="ja-JP" altLang="en-US" sz="2400" dirty="0" smtClean="0">
                <a:latin typeface="HGP創英角ﾎﾟｯﾌﾟ体" pitchFamily="50" charset="-128"/>
                <a:ea typeface="HGP創英角ﾎﾟｯﾌﾟ体" pitchFamily="50" charset="-128"/>
                <a:cs typeface="+mn-cs"/>
              </a:rPr>
              <a:t>を</a:t>
            </a:r>
            <a:r>
              <a:rPr lang="en-US" altLang="ja-JP" sz="2400" dirty="0" smtClean="0">
                <a:latin typeface="HGP創英角ﾎﾟｯﾌﾟ体" pitchFamily="50" charset="-128"/>
                <a:ea typeface="HGP創英角ﾎﾟｯﾌﾟ体" pitchFamily="50" charset="-128"/>
                <a:cs typeface="+mn-cs"/>
              </a:rPr>
              <a:t/>
            </a:r>
            <a:br>
              <a:rPr lang="en-US" altLang="ja-JP" sz="2400" dirty="0" smtClean="0">
                <a:latin typeface="HGP創英角ﾎﾟｯﾌﾟ体" pitchFamily="50" charset="-128"/>
                <a:ea typeface="HGP創英角ﾎﾟｯﾌﾟ体" pitchFamily="50" charset="-128"/>
                <a:cs typeface="+mn-cs"/>
              </a:rPr>
            </a:br>
            <a:r>
              <a:rPr lang="ja-JP" altLang="en-US" sz="2400" dirty="0" smtClean="0">
                <a:latin typeface="HGP創英角ﾎﾟｯﾌﾟ体" pitchFamily="50" charset="-128"/>
                <a:ea typeface="HGP創英角ﾎﾟｯﾌﾟ体" pitchFamily="50" charset="-128"/>
                <a:cs typeface="+mn-cs"/>
              </a:rPr>
              <a:t>円滑</a:t>
            </a:r>
            <a:r>
              <a:rPr lang="ja-JP" altLang="en-US" sz="2400" dirty="0">
                <a:latin typeface="HGP創英角ﾎﾟｯﾌﾟ体" pitchFamily="50" charset="-128"/>
                <a:ea typeface="HGP創英角ﾎﾟｯﾌﾟ体" pitchFamily="50" charset="-128"/>
                <a:cs typeface="+mn-cs"/>
              </a:rPr>
              <a:t>に楽しく行う為のチェックリスト</a:t>
            </a:r>
          </a:p>
        </p:txBody>
      </p:sp>
      <p:sp>
        <p:nvSpPr>
          <p:cNvPr id="4" name="正方形/長方形 3"/>
          <p:cNvSpPr/>
          <p:nvPr/>
        </p:nvSpPr>
        <p:spPr>
          <a:xfrm>
            <a:off x="620688" y="1691681"/>
            <a:ext cx="5760640" cy="1323439"/>
          </a:xfrm>
          <a:prstGeom prst="rect">
            <a:avLst/>
          </a:prstGeom>
        </p:spPr>
        <p:txBody>
          <a:bodyPr wrap="square">
            <a:spAutoFit/>
          </a:bodyPr>
          <a:lstStyle/>
          <a:p>
            <a:r>
              <a:rPr lang="ja-JP" altLang="en-US" sz="2000" dirty="0">
                <a:latin typeface="HGP創英角ﾎﾟｯﾌﾟ体" pitchFamily="50" charset="-128"/>
                <a:ea typeface="HGP創英角ﾎﾟｯﾌﾟ体" pitchFamily="50" charset="-128"/>
              </a:rPr>
              <a:t>実習施設には、患者の個人情報や薬局スタッフの個人</a:t>
            </a:r>
            <a:r>
              <a:rPr lang="ja-JP" altLang="en-US" sz="2000" dirty="0" smtClean="0">
                <a:latin typeface="HGP創英角ﾎﾟｯﾌﾟ体" pitchFamily="50" charset="-128"/>
                <a:ea typeface="HGP創英角ﾎﾟｯﾌﾟ体" pitchFamily="50" charset="-128"/>
              </a:rPr>
              <a:t>情報、そして</a:t>
            </a:r>
            <a:r>
              <a:rPr lang="ja-JP" altLang="en-US" sz="2000" dirty="0">
                <a:latin typeface="HGP創英角ﾎﾟｯﾌﾟ体" pitchFamily="50" charset="-128"/>
                <a:ea typeface="HGP創英角ﾎﾟｯﾌﾟ体" pitchFamily="50" charset="-128"/>
              </a:rPr>
              <a:t>企業情報があります。その知り得た情報を</a:t>
            </a:r>
            <a:r>
              <a:rPr lang="ja-JP" altLang="en-US" sz="2000" dirty="0" smtClean="0">
                <a:latin typeface="HGP創英角ﾎﾟｯﾌﾟ体" pitchFamily="50" charset="-128"/>
                <a:ea typeface="HGP創英角ﾎﾟｯﾌﾟ体" pitchFamily="50" charset="-128"/>
              </a:rPr>
              <a:t>第三者（</a:t>
            </a:r>
            <a:r>
              <a:rPr lang="ja-JP" altLang="en-US" sz="2000" dirty="0">
                <a:latin typeface="HGP創英角ﾎﾟｯﾌﾟ体" pitchFamily="50" charset="-128"/>
                <a:ea typeface="HGP創英角ﾎﾟｯﾌﾟ体" pitchFamily="50" charset="-128"/>
              </a:rPr>
              <a:t>大学や友人も含む）に漏らす事なく、守秘義務を</a:t>
            </a:r>
            <a:r>
              <a:rPr lang="ja-JP" altLang="en-US" sz="2000" dirty="0" smtClean="0">
                <a:latin typeface="HGP創英角ﾎﾟｯﾌﾟ体" pitchFamily="50" charset="-128"/>
                <a:ea typeface="HGP創英角ﾎﾟｯﾌﾟ体" pitchFamily="50" charset="-128"/>
              </a:rPr>
              <a:t>守ってください</a:t>
            </a:r>
            <a:r>
              <a:rPr lang="ja-JP" altLang="en-US" sz="2000" dirty="0">
                <a:latin typeface="HGP創英角ﾎﾟｯﾌﾟ体" pitchFamily="50" charset="-128"/>
                <a:ea typeface="HGP創英角ﾎﾟｯﾌﾟ体" pitchFamily="50" charset="-128"/>
              </a:rPr>
              <a:t>。</a:t>
            </a:r>
          </a:p>
        </p:txBody>
      </p:sp>
      <p:sp>
        <p:nvSpPr>
          <p:cNvPr id="7" name="正方形/長方形 6"/>
          <p:cNvSpPr/>
          <p:nvPr/>
        </p:nvSpPr>
        <p:spPr>
          <a:xfrm>
            <a:off x="260648" y="1835696"/>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Rectangle 30"/>
          <p:cNvSpPr>
            <a:spLocks noChangeArrowheads="1"/>
          </p:cNvSpPr>
          <p:nvPr/>
        </p:nvSpPr>
        <p:spPr bwMode="auto">
          <a:xfrm>
            <a:off x="240251" y="1691681"/>
            <a:ext cx="353483" cy="13811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チェック</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Rectangle 47"/>
          <p:cNvSpPr>
            <a:spLocks noChangeArrowheads="1"/>
          </p:cNvSpPr>
          <p:nvPr/>
        </p:nvSpPr>
        <p:spPr bwMode="auto">
          <a:xfrm>
            <a:off x="729840" y="3201417"/>
            <a:ext cx="5651488" cy="29289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9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実習中は以下の○○○薬局のルールを守</a:t>
            </a:r>
            <a:r>
              <a:rPr kumimoji="1" lang="ja-JP" altLang="en-US" sz="19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ってください</a:t>
            </a:r>
            <a:r>
              <a:rPr kumimoji="1" lang="ja-JP" sz="19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正方形/長方形 10"/>
          <p:cNvSpPr/>
          <p:nvPr/>
        </p:nvSpPr>
        <p:spPr>
          <a:xfrm>
            <a:off x="290862" y="3201417"/>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723373" y="3635896"/>
            <a:ext cx="5867512" cy="4968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r>
              <a:rPr kumimoji="1" lang="ja-JP" altLang="en-US" sz="2000" dirty="0" smtClean="0">
                <a:solidFill>
                  <a:schemeClr val="tx1"/>
                </a:solidFill>
                <a:latin typeface="HGP創英角ﾎﾟｯﾌﾟ体" pitchFamily="50" charset="-128"/>
                <a:ea typeface="HGP創英角ﾎﾟｯﾌﾟ体" pitchFamily="50" charset="-128"/>
              </a:rPr>
              <a:t>（身だしなみ）</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髪の毛（長さ、スタイル、髪の色）</a:t>
            </a:r>
            <a:endParaRPr lang="en-US" altLang="ja-JP" sz="2000" dirty="0" smtClean="0">
              <a:solidFill>
                <a:schemeClr val="tx1"/>
              </a:solidFill>
              <a:latin typeface="HGP創英角ﾎﾟｯﾌﾟ体" pitchFamily="50" charset="-128"/>
              <a:ea typeface="HGP創英角ﾎﾟｯﾌﾟ体" pitchFamily="50" charset="-128"/>
            </a:endParaRPr>
          </a:p>
          <a:p>
            <a:r>
              <a:rPr kumimoji="1" lang="ja-JP" altLang="en-US" sz="2000" dirty="0">
                <a:solidFill>
                  <a:schemeClr val="tx1"/>
                </a:solidFill>
                <a:latin typeface="HGP創英角ﾎﾟｯﾌﾟ体" pitchFamily="50" charset="-128"/>
                <a:ea typeface="HGP創英角ﾎﾟｯﾌﾟ体" pitchFamily="50" charset="-128"/>
              </a:rPr>
              <a:t>　</a:t>
            </a:r>
            <a:r>
              <a:rPr kumimoji="1" lang="ja-JP" altLang="en-US" sz="2000" dirty="0" smtClean="0">
                <a:solidFill>
                  <a:schemeClr val="tx1"/>
                </a:solidFill>
                <a:latin typeface="HGP創英角ﾎﾟｯﾌﾟ体" pitchFamily="50" charset="-128"/>
                <a:ea typeface="HGP創英角ﾎﾟｯﾌﾟ体" pitchFamily="50" charset="-128"/>
              </a:rPr>
              <a:t>　　　</a:t>
            </a:r>
            <a:r>
              <a:rPr kumimoji="1" lang="ja-JP" altLang="en-US" sz="2000" dirty="0" smtClean="0">
                <a:solidFill>
                  <a:schemeClr val="tx1"/>
                </a:solidFill>
                <a:latin typeface="HGP創英角ﾎﾟｯﾌﾟ体" pitchFamily="50" charset="-128"/>
                <a:ea typeface="HGP創英角ﾎﾟｯﾌﾟ体" pitchFamily="50" charset="-128"/>
              </a:rPr>
              <a:t>靴や服装</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アクセサリーの装着、化粧、香水など</a:t>
            </a:r>
            <a:endParaRPr lang="en-US" altLang="ja-JP" sz="2000" dirty="0" smtClean="0">
              <a:solidFill>
                <a:schemeClr val="tx1"/>
              </a:solidFill>
              <a:latin typeface="HGP創英角ﾎﾟｯﾌﾟ体" pitchFamily="50" charset="-128"/>
              <a:ea typeface="HGP創英角ﾎﾟｯﾌﾟ体" pitchFamily="50" charset="-128"/>
            </a:endParaRPr>
          </a:p>
          <a:p>
            <a:endParaRPr lang="en-US" altLang="ja-JP" sz="2000" dirty="0" smtClean="0">
              <a:solidFill>
                <a:schemeClr val="tx1"/>
              </a:solidFill>
              <a:latin typeface="HGP創英角ﾎﾟｯﾌﾟ体" pitchFamily="50" charset="-128"/>
              <a:ea typeface="HGP創英角ﾎﾟｯﾌﾟ体" pitchFamily="50" charset="-128"/>
            </a:endParaRPr>
          </a:p>
          <a:p>
            <a:r>
              <a:rPr kumimoji="1" lang="ja-JP" altLang="en-US" sz="2000" dirty="0" smtClean="0">
                <a:solidFill>
                  <a:schemeClr val="tx1"/>
                </a:solidFill>
                <a:latin typeface="HGP創英角ﾎﾟｯﾌﾟ体" pitchFamily="50" charset="-128"/>
                <a:ea typeface="HGP創英角ﾎﾟｯﾌﾟ体" pitchFamily="50" charset="-128"/>
              </a:rPr>
              <a:t>（言葉遣い・心構え）</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来局者に不快な思いをさせない配慮</a:t>
            </a:r>
            <a:endParaRPr lang="en-US" altLang="ja-JP" sz="2000" dirty="0" smtClean="0">
              <a:solidFill>
                <a:schemeClr val="tx1"/>
              </a:solidFill>
              <a:latin typeface="HGP創英角ﾎﾟｯﾌﾟ体" pitchFamily="50" charset="-128"/>
              <a:ea typeface="HGP創英角ﾎﾟｯﾌﾟ体" pitchFamily="50" charset="-128"/>
            </a:endParaRPr>
          </a:p>
          <a:p>
            <a:r>
              <a:rPr kumimoji="1" lang="ja-JP" altLang="en-US" sz="2000" dirty="0">
                <a:solidFill>
                  <a:schemeClr val="tx1"/>
                </a:solidFill>
                <a:latin typeface="HGP創英角ﾎﾟｯﾌﾟ体" pitchFamily="50" charset="-128"/>
                <a:ea typeface="HGP創英角ﾎﾟｯﾌﾟ体" pitchFamily="50" charset="-128"/>
              </a:rPr>
              <a:t>　</a:t>
            </a:r>
            <a:r>
              <a:rPr kumimoji="1" lang="ja-JP" altLang="en-US" sz="2000" dirty="0" smtClean="0">
                <a:solidFill>
                  <a:schemeClr val="tx1"/>
                </a:solidFill>
                <a:latin typeface="HGP創英角ﾎﾟｯﾌﾟ体" pitchFamily="50" charset="-128"/>
                <a:ea typeface="HGP創英角ﾎﾟｯﾌﾟ体" pitchFamily="50" charset="-128"/>
              </a:rPr>
              <a:t>　　　　・　気配りを大切に</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　自分の意見を押し付けない</a:t>
            </a:r>
            <a:endParaRPr lang="en-US" altLang="ja-JP" sz="2000" dirty="0" smtClean="0">
              <a:solidFill>
                <a:schemeClr val="tx1"/>
              </a:solidFill>
              <a:latin typeface="HGP創英角ﾎﾟｯﾌﾟ体" pitchFamily="50" charset="-128"/>
              <a:ea typeface="HGP創英角ﾎﾟｯﾌﾟ体" pitchFamily="50" charset="-128"/>
            </a:endParaRPr>
          </a:p>
          <a:p>
            <a:r>
              <a:rPr kumimoji="1" lang="ja-JP" altLang="en-US" sz="2000" dirty="0">
                <a:solidFill>
                  <a:schemeClr val="tx1"/>
                </a:solidFill>
                <a:latin typeface="HGP創英角ﾎﾟｯﾌﾟ体" pitchFamily="50" charset="-128"/>
                <a:ea typeface="HGP創英角ﾎﾟｯﾌﾟ体" pitchFamily="50" charset="-128"/>
              </a:rPr>
              <a:t>　</a:t>
            </a:r>
            <a:r>
              <a:rPr kumimoji="1" lang="ja-JP" altLang="en-US" sz="2000" dirty="0" smtClean="0">
                <a:solidFill>
                  <a:schemeClr val="tx1"/>
                </a:solidFill>
                <a:latin typeface="HGP創英角ﾎﾟｯﾌﾟ体" pitchFamily="50" charset="-128"/>
                <a:ea typeface="HGP創英角ﾎﾟｯﾌﾟ体" pitchFamily="50" charset="-128"/>
              </a:rPr>
              <a:t>　　　　・　プライバシーを大切に</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不快にさせない、丁寧な言葉遣い</a:t>
            </a:r>
            <a:endParaRPr lang="en-US" altLang="ja-JP" sz="2000" dirty="0" smtClean="0">
              <a:solidFill>
                <a:schemeClr val="tx1"/>
              </a:solidFill>
              <a:latin typeface="HGP創英角ﾎﾟｯﾌﾟ体" pitchFamily="50" charset="-128"/>
              <a:ea typeface="HGP創英角ﾎﾟｯﾌﾟ体" pitchFamily="50" charset="-128"/>
            </a:endParaRPr>
          </a:p>
          <a:p>
            <a:r>
              <a:rPr kumimoji="1" lang="ja-JP" altLang="en-US" sz="2000" dirty="0">
                <a:solidFill>
                  <a:schemeClr val="tx1"/>
                </a:solidFill>
                <a:latin typeface="HGP創英角ﾎﾟｯﾌﾟ体" pitchFamily="50" charset="-128"/>
                <a:ea typeface="HGP創英角ﾎﾟｯﾌﾟ体" pitchFamily="50" charset="-128"/>
              </a:rPr>
              <a:t>　</a:t>
            </a:r>
            <a:r>
              <a:rPr kumimoji="1" lang="ja-JP" altLang="en-US" sz="2000" dirty="0" smtClean="0">
                <a:solidFill>
                  <a:schemeClr val="tx1"/>
                </a:solidFill>
                <a:latin typeface="HGP創英角ﾎﾟｯﾌﾟ体" pitchFamily="50" charset="-128"/>
                <a:ea typeface="HGP創英角ﾎﾟｯﾌﾟ体" pitchFamily="50" charset="-128"/>
              </a:rPr>
              <a:t>　　　　・　聞き上手に</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　来局者がわからない専門用語は使わない</a:t>
            </a:r>
            <a:endParaRPr lang="en-US" altLang="ja-JP" sz="2000" dirty="0" smtClean="0">
              <a:solidFill>
                <a:schemeClr val="tx1"/>
              </a:solidFill>
              <a:latin typeface="HGP創英角ﾎﾟｯﾌﾟ体" pitchFamily="50" charset="-128"/>
              <a:ea typeface="HGP創英角ﾎﾟｯﾌﾟ体" pitchFamily="50" charset="-128"/>
            </a:endParaRPr>
          </a:p>
          <a:p>
            <a:r>
              <a:rPr kumimoji="1" lang="ja-JP" altLang="en-US" sz="2000" dirty="0">
                <a:solidFill>
                  <a:schemeClr val="tx1"/>
                </a:solidFill>
                <a:latin typeface="HGP創英角ﾎﾟｯﾌﾟ体" pitchFamily="50" charset="-128"/>
                <a:ea typeface="HGP創英角ﾎﾟｯﾌﾟ体" pitchFamily="50" charset="-128"/>
              </a:rPr>
              <a:t>　</a:t>
            </a:r>
            <a:r>
              <a:rPr kumimoji="1" lang="ja-JP" altLang="en-US" sz="2000" dirty="0" smtClean="0">
                <a:solidFill>
                  <a:schemeClr val="tx1"/>
                </a:solidFill>
                <a:latin typeface="HGP創英角ﾎﾟｯﾌﾟ体" pitchFamily="50" charset="-128"/>
                <a:ea typeface="HGP創英角ﾎﾟｯﾌﾟ体" pitchFamily="50" charset="-128"/>
              </a:rPr>
              <a:t>　　　あいさつ・表情</a:t>
            </a:r>
            <a:endParaRPr kumimoji="1" lang="en-US" altLang="ja-JP" sz="2000" dirty="0" smtClean="0">
              <a:solidFill>
                <a:schemeClr val="tx1"/>
              </a:solidFill>
              <a:latin typeface="HGP創英角ﾎﾟｯﾌﾟ体" pitchFamily="50" charset="-128"/>
              <a:ea typeface="HGP創英角ﾎﾟｯﾌﾟ体" pitchFamily="50" charset="-128"/>
            </a:endParaRPr>
          </a:p>
          <a:p>
            <a:r>
              <a:rPr lang="ja-JP" altLang="en-US" sz="2000" dirty="0">
                <a:solidFill>
                  <a:schemeClr val="tx1"/>
                </a:solidFill>
                <a:latin typeface="HGP創英角ﾎﾟｯﾌﾟ体" pitchFamily="50" charset="-128"/>
                <a:ea typeface="HGP創英角ﾎﾟｯﾌﾟ体" pitchFamily="50" charset="-128"/>
              </a:rPr>
              <a:t>　</a:t>
            </a:r>
            <a:r>
              <a:rPr lang="ja-JP" altLang="en-US" sz="2000" dirty="0" smtClean="0">
                <a:solidFill>
                  <a:schemeClr val="tx1"/>
                </a:solidFill>
                <a:latin typeface="HGP創英角ﾎﾟｯﾌﾟ体" pitchFamily="50" charset="-128"/>
                <a:ea typeface="HGP創英角ﾎﾟｯﾌﾟ体" pitchFamily="50" charset="-128"/>
              </a:rPr>
              <a:t>　　　　「積極的に」「心を込めて」「はっきりと」</a:t>
            </a:r>
            <a:r>
              <a:rPr lang="en-US" altLang="ja-JP" sz="2000" dirty="0" smtClean="0">
                <a:solidFill>
                  <a:schemeClr val="tx1"/>
                </a:solidFill>
                <a:latin typeface="HGP創英角ﾎﾟｯﾌﾟ体" pitchFamily="50" charset="-128"/>
                <a:ea typeface="HGP創英角ﾎﾟｯﾌﾟ体" pitchFamily="50" charset="-128"/>
              </a:rPr>
              <a:t/>
            </a:r>
            <a:br>
              <a:rPr lang="en-US" altLang="ja-JP" sz="2000" dirty="0" smtClean="0">
                <a:solidFill>
                  <a:schemeClr val="tx1"/>
                </a:solidFill>
                <a:latin typeface="HGP創英角ﾎﾟｯﾌﾟ体" pitchFamily="50" charset="-128"/>
                <a:ea typeface="HGP創英角ﾎﾟｯﾌﾟ体" pitchFamily="50" charset="-128"/>
              </a:rPr>
            </a:br>
            <a:r>
              <a:rPr lang="ja-JP" altLang="en-US" sz="2000" dirty="0" smtClean="0">
                <a:solidFill>
                  <a:schemeClr val="tx1"/>
                </a:solidFill>
                <a:latin typeface="HGP創英角ﾎﾟｯﾌﾟ体" pitchFamily="50" charset="-128"/>
                <a:ea typeface="HGP創英角ﾎﾟｯﾌﾟ体" pitchFamily="50" charset="-128"/>
              </a:rPr>
              <a:t>　　　　　「笑顔で」「姿勢よく」</a:t>
            </a:r>
            <a:endParaRPr lang="en-US" altLang="ja-JP" sz="2000" dirty="0" smtClean="0">
              <a:solidFill>
                <a:schemeClr val="tx1"/>
              </a:solidFill>
              <a:latin typeface="HGP創英角ﾎﾟｯﾌﾟ体" pitchFamily="50" charset="-128"/>
              <a:ea typeface="HGP創英角ﾎﾟｯﾌﾟ体" pitchFamily="50" charset="-128"/>
            </a:endParaRPr>
          </a:p>
        </p:txBody>
      </p:sp>
      <p:sp>
        <p:nvSpPr>
          <p:cNvPr id="13" name="正方形/長方形 12"/>
          <p:cNvSpPr/>
          <p:nvPr/>
        </p:nvSpPr>
        <p:spPr>
          <a:xfrm>
            <a:off x="1026369" y="4315032"/>
            <a:ext cx="270168" cy="2456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1026369" y="3995936"/>
            <a:ext cx="270168" cy="2456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1026369" y="4606834"/>
            <a:ext cx="270168" cy="2456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026369" y="5580112"/>
            <a:ext cx="270168" cy="2456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1026369" y="6732240"/>
            <a:ext cx="270168" cy="2456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1026369" y="7668344"/>
            <a:ext cx="270168" cy="2456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スライド番号プレースホルダー 18"/>
          <p:cNvSpPr>
            <a:spLocks noGrp="1"/>
          </p:cNvSpPr>
          <p:nvPr>
            <p:ph type="sldNum" sz="quarter" idx="12"/>
          </p:nvPr>
        </p:nvSpPr>
        <p:spPr/>
        <p:txBody>
          <a:bodyPr/>
          <a:lstStyle/>
          <a:p>
            <a:fld id="{56B15A65-A2A3-4C19-B5F7-2591687F910A}" type="slidenum">
              <a:rPr kumimoji="1" lang="ja-JP" altLang="en-US" smtClean="0"/>
              <a:pPr/>
              <a:t>12</a:t>
            </a:fld>
            <a:endParaRPr kumimoji="1" lang="ja-JP" altLang="en-US" dirty="0"/>
          </a:p>
        </p:txBody>
      </p:sp>
    </p:spTree>
    <p:extLst>
      <p:ext uri="{BB962C8B-B14F-4D97-AF65-F5344CB8AC3E}">
        <p14:creationId xmlns:p14="http://schemas.microsoft.com/office/powerpoint/2010/main" val="3873830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a:off x="74614" y="575048"/>
            <a:ext cx="6755015" cy="8461448"/>
            <a:chOff x="102985" y="323528"/>
            <a:chExt cx="6755015" cy="8568952"/>
          </a:xfrm>
        </p:grpSpPr>
        <p:sp>
          <p:nvSpPr>
            <p:cNvPr id="4" name="テキスト ボックス 3"/>
            <p:cNvSpPr txBox="1"/>
            <p:nvPr/>
          </p:nvSpPr>
          <p:spPr>
            <a:xfrm>
              <a:off x="404664" y="323528"/>
              <a:ext cx="6264696" cy="1008112"/>
            </a:xfrm>
            <a:prstGeom prst="rect">
              <a:avLst/>
            </a:prstGeom>
            <a:noFill/>
          </p:spPr>
          <p:txBody>
            <a:bodyPr wrap="square" rtlCol="0">
              <a:noAutofit/>
            </a:bodyPr>
            <a:lstStyle/>
            <a:p>
              <a:r>
                <a:rPr kumimoji="1" lang="ja-JP" altLang="en-US" sz="2000" dirty="0" smtClean="0">
                  <a:latin typeface="HGP創英角ﾎﾟｯﾌﾟ体" pitchFamily="50" charset="-128"/>
                  <a:ea typeface="HGP創英角ﾎﾟｯﾌﾟ体" pitchFamily="50" charset="-128"/>
                </a:rPr>
                <a:t>将来の就職先が薬局志望ではなくても、積極的に実習に参加し、指導者の指示をしっかり聞いてください。</a:t>
              </a:r>
              <a:endParaRPr kumimoji="1" lang="en-US" altLang="ja-JP" sz="2000" dirty="0" smtClean="0">
                <a:latin typeface="HGP創英角ﾎﾟｯﾌﾟ体" pitchFamily="50" charset="-128"/>
                <a:ea typeface="HGP創英角ﾎﾟｯﾌﾟ体" pitchFamily="50" charset="-128"/>
              </a:endParaRPr>
            </a:p>
            <a:p>
              <a:endParaRPr kumimoji="1" lang="ja-JP" altLang="en-US" sz="2000" dirty="0">
                <a:latin typeface="HGP創英角ﾎﾟｯﾌﾟ体" pitchFamily="50" charset="-128"/>
                <a:ea typeface="HGP創英角ﾎﾟｯﾌﾟ体" pitchFamily="50" charset="-128"/>
              </a:endParaRPr>
            </a:p>
          </p:txBody>
        </p:sp>
        <p:sp>
          <p:nvSpPr>
            <p:cNvPr id="5" name="テキスト ボックス 4"/>
            <p:cNvSpPr txBox="1"/>
            <p:nvPr/>
          </p:nvSpPr>
          <p:spPr>
            <a:xfrm>
              <a:off x="404664" y="1187624"/>
              <a:ext cx="6453336" cy="2448272"/>
            </a:xfrm>
            <a:prstGeom prst="rect">
              <a:avLst/>
            </a:prstGeom>
            <a:noFill/>
          </p:spPr>
          <p:txBody>
            <a:bodyPr wrap="square" rtlCol="0">
              <a:normAutofit/>
            </a:bodyPr>
            <a:lstStyle/>
            <a:p>
              <a:r>
                <a:rPr kumimoji="1" lang="ja-JP" altLang="en-US" sz="2000" dirty="0" smtClean="0">
                  <a:latin typeface="HGP創英角ﾎﾟｯﾌﾟ体" pitchFamily="50" charset="-128"/>
                  <a:ea typeface="HGP創英角ﾎﾟｯﾌﾟ体" pitchFamily="50" charset="-128"/>
                </a:rPr>
                <a:t>実習中、何か疑問や不安を感じたら、早めに指導薬剤師</a:t>
              </a:r>
              <a:r>
                <a:rPr kumimoji="1" lang="en-US" altLang="ja-JP" sz="2000" dirty="0" smtClean="0">
                  <a:latin typeface="HGP創英角ﾎﾟｯﾌﾟ体" pitchFamily="50" charset="-128"/>
                  <a:ea typeface="HGP創英角ﾎﾟｯﾌﾟ体" pitchFamily="50" charset="-128"/>
                </a:rPr>
                <a:t/>
              </a:r>
              <a:br>
                <a:rPr kumimoji="1" lang="en-US" altLang="ja-JP" sz="2000" dirty="0" smtClean="0">
                  <a:latin typeface="HGP創英角ﾎﾟｯﾌﾟ体" pitchFamily="50" charset="-128"/>
                  <a:ea typeface="HGP創英角ﾎﾟｯﾌﾟ体" pitchFamily="50" charset="-128"/>
                </a:rPr>
              </a:br>
              <a:r>
                <a:rPr kumimoji="1" lang="ja-JP" altLang="en-US" sz="2000" dirty="0" smtClean="0">
                  <a:latin typeface="HGP創英角ﾎﾟｯﾌﾟ体" pitchFamily="50" charset="-128"/>
                  <a:ea typeface="HGP創英角ﾎﾟｯﾌﾟ体" pitchFamily="50" charset="-128"/>
                </a:rPr>
                <a:t>に相談してください。</a:t>
              </a:r>
              <a:endParaRPr kumimoji="1" lang="en-US" altLang="ja-JP" sz="2000" dirty="0" smtClean="0">
                <a:latin typeface="HGP創英角ﾎﾟｯﾌﾟ体" pitchFamily="50" charset="-128"/>
                <a:ea typeface="HGP創英角ﾎﾟｯﾌﾟ体" pitchFamily="50" charset="-128"/>
              </a:endParaRPr>
            </a:p>
            <a:p>
              <a:r>
                <a:rPr lang="ja-JP" altLang="en-US" sz="2000" dirty="0" smtClean="0">
                  <a:latin typeface="HGP創英角ﾎﾟｯﾌﾟ体" pitchFamily="50" charset="-128"/>
                  <a:ea typeface="HGP創英角ﾎﾟｯﾌﾟ体" pitchFamily="50" charset="-128"/>
                </a:rPr>
                <a:t>　・</a:t>
              </a:r>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実習スケジュール（実習内容、希望）</a:t>
              </a:r>
              <a:endParaRPr lang="en-US" altLang="ja-JP" sz="2000" dirty="0" smtClean="0">
                <a:latin typeface="HGP創英角ﾎﾟｯﾌﾟ体" pitchFamily="50" charset="-128"/>
                <a:ea typeface="HGP創英角ﾎﾟｯﾌﾟ体" pitchFamily="50" charset="-128"/>
              </a:endParaRPr>
            </a:p>
            <a:p>
              <a:r>
                <a:rPr kumimoji="1" lang="ja-JP" altLang="en-US" sz="2000" dirty="0">
                  <a:latin typeface="HGP創英角ﾎﾟｯﾌﾟ体" pitchFamily="50" charset="-128"/>
                  <a:ea typeface="HGP創英角ﾎﾟｯﾌﾟ体" pitchFamily="50" charset="-128"/>
                </a:rPr>
                <a:t>　</a:t>
              </a:r>
              <a:r>
                <a:rPr kumimoji="1" lang="ja-JP" altLang="en-US" sz="2000" dirty="0" smtClean="0">
                  <a:latin typeface="HGP創英角ﾎﾟｯﾌﾟ体" pitchFamily="50" charset="-128"/>
                  <a:ea typeface="HGP創英角ﾎﾟｯﾌﾟ体" pitchFamily="50" charset="-128"/>
                </a:rPr>
                <a:t>・　他の薬局スタッフからの指導や注意</a:t>
              </a:r>
              <a:endParaRPr kumimoji="1"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コミュニケーションが取れない等の不安</a:t>
              </a:r>
              <a:endParaRPr lang="en-US" altLang="ja-JP" sz="2000" dirty="0" smtClean="0">
                <a:latin typeface="HGP創英角ﾎﾟｯﾌﾟ体" pitchFamily="50" charset="-128"/>
                <a:ea typeface="HGP創英角ﾎﾟｯﾌﾟ体" pitchFamily="50" charset="-128"/>
              </a:endParaRPr>
            </a:p>
            <a:p>
              <a:r>
                <a:rPr kumimoji="1" lang="ja-JP" altLang="en-US" sz="2000" dirty="0">
                  <a:latin typeface="HGP創英角ﾎﾟｯﾌﾟ体" pitchFamily="50" charset="-128"/>
                  <a:ea typeface="HGP創英角ﾎﾟｯﾌﾟ体" pitchFamily="50" charset="-128"/>
                </a:rPr>
                <a:t>　</a:t>
              </a:r>
              <a:r>
                <a:rPr kumimoji="1" lang="ja-JP" altLang="en-US" sz="2000" dirty="0" smtClean="0">
                  <a:latin typeface="HGP創英角ﾎﾟｯﾌﾟ体" pitchFamily="50" charset="-128"/>
                  <a:ea typeface="HGP創英角ﾎﾟｯﾌﾟ体" pitchFamily="50" charset="-128"/>
                </a:rPr>
                <a:t>・　実習に関係のない指示　　　　　　　　　　など</a:t>
              </a:r>
              <a:endParaRPr kumimoji="1" lang="en-US" altLang="ja-JP" sz="2000" dirty="0" smtClean="0">
                <a:latin typeface="HGP創英角ﾎﾟｯﾌﾟ体" pitchFamily="50" charset="-128"/>
                <a:ea typeface="HGP創英角ﾎﾟｯﾌﾟ体" pitchFamily="50" charset="-128"/>
              </a:endParaRPr>
            </a:p>
            <a:p>
              <a:r>
                <a:rPr lang="ja-JP" altLang="en-US" sz="2000" dirty="0" smtClean="0">
                  <a:latin typeface="HGP創英角ﾎﾟｯﾌﾟ体" pitchFamily="50" charset="-128"/>
                  <a:ea typeface="HGP創英角ﾎﾟｯﾌﾟ体" pitchFamily="50" charset="-128"/>
                </a:rPr>
                <a:t>（なお、相談したからといって、評価には関係ありません。）</a:t>
              </a:r>
              <a:endParaRPr kumimoji="1" lang="en-US" altLang="ja-JP" sz="2000" dirty="0" smtClean="0">
                <a:latin typeface="HGP創英角ﾎﾟｯﾌﾟ体" pitchFamily="50" charset="-128"/>
                <a:ea typeface="HGP創英角ﾎﾟｯﾌﾟ体" pitchFamily="50" charset="-128"/>
              </a:endParaRPr>
            </a:p>
            <a:p>
              <a:endParaRPr kumimoji="1" lang="ja-JP" altLang="en-US" sz="2000" dirty="0">
                <a:latin typeface="HGP創英角ﾎﾟｯﾌﾟ体" pitchFamily="50" charset="-128"/>
                <a:ea typeface="HGP創英角ﾎﾟｯﾌﾟ体" pitchFamily="50" charset="-128"/>
              </a:endParaRPr>
            </a:p>
          </p:txBody>
        </p:sp>
        <p:sp>
          <p:nvSpPr>
            <p:cNvPr id="6" name="テキスト ボックス 5"/>
            <p:cNvSpPr txBox="1"/>
            <p:nvPr/>
          </p:nvSpPr>
          <p:spPr>
            <a:xfrm>
              <a:off x="404664" y="3635896"/>
              <a:ext cx="6453336" cy="2088232"/>
            </a:xfrm>
            <a:prstGeom prst="rect">
              <a:avLst/>
            </a:prstGeom>
            <a:noFill/>
          </p:spPr>
          <p:txBody>
            <a:bodyPr wrap="square" rtlCol="0">
              <a:normAutofit/>
            </a:bodyPr>
            <a:lstStyle/>
            <a:p>
              <a:r>
                <a:rPr kumimoji="1" lang="ja-JP" altLang="en-US" sz="2000" dirty="0" smtClean="0">
                  <a:latin typeface="HGP創英角ﾎﾟｯﾌﾟ体" pitchFamily="50" charset="-128"/>
                  <a:ea typeface="HGP創英角ﾎﾟｯﾌﾟ体" pitchFamily="50" charset="-128"/>
                </a:rPr>
                <a:t>指導薬剤師に相談できない悩みや不満がある場合は</a:t>
              </a:r>
              <a:r>
                <a:rPr kumimoji="1" lang="en-US" altLang="ja-JP" sz="2000" dirty="0" smtClean="0">
                  <a:latin typeface="HGP創英角ﾎﾟｯﾌﾟ体" pitchFamily="50" charset="-128"/>
                  <a:ea typeface="HGP創英角ﾎﾟｯﾌﾟ体" pitchFamily="50" charset="-128"/>
                </a:rPr>
                <a:t/>
              </a:r>
              <a:br>
                <a:rPr kumimoji="1" lang="en-US" altLang="ja-JP" sz="2000" dirty="0" smtClean="0">
                  <a:latin typeface="HGP創英角ﾎﾟｯﾌﾟ体" pitchFamily="50" charset="-128"/>
                  <a:ea typeface="HGP創英角ﾎﾟｯﾌﾟ体" pitchFamily="50" charset="-128"/>
                </a:rPr>
              </a:br>
              <a:r>
                <a:rPr kumimoji="1" lang="ja-JP" altLang="en-US" sz="2000" dirty="0" smtClean="0">
                  <a:latin typeface="HGP創英角ﾎﾟｯﾌﾟ体" pitchFamily="50" charset="-128"/>
                  <a:ea typeface="HGP創英角ﾎﾟｯﾌﾟ体" pitchFamily="50" charset="-128"/>
                </a:rPr>
                <a:t>早めに次の人に相談してください。</a:t>
              </a:r>
              <a:endParaRPr kumimoji="1"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薬局のスタッフ　○○　さん</a:t>
              </a:r>
              <a:endParaRPr lang="en-US" altLang="ja-JP" sz="2000" dirty="0" smtClean="0">
                <a:latin typeface="HGP創英角ﾎﾟｯﾌﾟ体" pitchFamily="50" charset="-128"/>
                <a:ea typeface="HGP創英角ﾎﾟｯﾌﾟ体" pitchFamily="50" charset="-128"/>
              </a:endParaRPr>
            </a:p>
            <a:p>
              <a:r>
                <a:rPr kumimoji="1" lang="ja-JP" altLang="en-US" sz="2000" dirty="0">
                  <a:latin typeface="HGP創英角ﾎﾟｯﾌﾟ体" pitchFamily="50" charset="-128"/>
                  <a:ea typeface="HGP創英角ﾎﾟｯﾌﾟ体" pitchFamily="50" charset="-128"/>
                </a:rPr>
                <a:t>　</a:t>
              </a:r>
              <a:r>
                <a:rPr kumimoji="1" lang="ja-JP" altLang="en-US" sz="2000" dirty="0" smtClean="0">
                  <a:latin typeface="HGP創英角ﾎﾟｯﾌﾟ体" pitchFamily="50" charset="-128"/>
                  <a:ea typeface="HGP創英角ﾎﾟｯﾌﾟ体" pitchFamily="50" charset="-128"/>
                </a:rPr>
                <a:t>・　大学の担当教員</a:t>
              </a:r>
              <a:endParaRPr kumimoji="1"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地元の薬剤師会（℡　　　　　　　　　　　　　　　　　　　　）</a:t>
              </a:r>
              <a:endParaRPr lang="en-US" altLang="ja-JP" sz="2000" dirty="0" smtClean="0">
                <a:latin typeface="HGP創英角ﾎﾟｯﾌﾟ体" pitchFamily="50" charset="-128"/>
                <a:ea typeface="HGP創英角ﾎﾟｯﾌﾟ体" pitchFamily="50" charset="-128"/>
              </a:endParaRPr>
            </a:p>
            <a:p>
              <a:r>
                <a:rPr lang="ja-JP" altLang="en-US" sz="2000" dirty="0" smtClean="0">
                  <a:latin typeface="HGP創英角ﾎﾟｯﾌﾟ体" pitchFamily="50" charset="-128"/>
                  <a:ea typeface="HGP創英角ﾎﾟｯﾌﾟ体" pitchFamily="50" charset="-128"/>
                </a:rPr>
                <a:t>（なお、相談したからといって、評価には関係ありません。）</a:t>
              </a:r>
              <a:endParaRPr lang="en-US" altLang="ja-JP" sz="2000" dirty="0" smtClean="0">
                <a:latin typeface="HGP創英角ﾎﾟｯﾌﾟ体" pitchFamily="50" charset="-128"/>
                <a:ea typeface="HGP創英角ﾎﾟｯﾌﾟ体" pitchFamily="50" charset="-128"/>
              </a:endParaRPr>
            </a:p>
          </p:txBody>
        </p:sp>
        <p:sp>
          <p:nvSpPr>
            <p:cNvPr id="7" name="テキスト ボックス 6"/>
            <p:cNvSpPr txBox="1"/>
            <p:nvPr/>
          </p:nvSpPr>
          <p:spPr>
            <a:xfrm>
              <a:off x="404664" y="5766106"/>
              <a:ext cx="6453336" cy="3126374"/>
            </a:xfrm>
            <a:prstGeom prst="rect">
              <a:avLst/>
            </a:prstGeom>
            <a:noFill/>
          </p:spPr>
          <p:txBody>
            <a:bodyPr wrap="square" rtlCol="0">
              <a:normAutofit/>
            </a:bodyPr>
            <a:lstStyle/>
            <a:p>
              <a:r>
                <a:rPr lang="ja-JP" altLang="en-US" sz="2000" dirty="0" smtClean="0">
                  <a:latin typeface="HGP創英角ﾎﾟｯﾌﾟ体" pitchFamily="50" charset="-128"/>
                  <a:ea typeface="HGP創英角ﾎﾟｯﾌﾟ体" pitchFamily="50" charset="-128"/>
                </a:rPr>
                <a:t>やむを得ず実習を欠席・遅刻・早退する場合は、</a:t>
              </a:r>
              <a:r>
                <a:rPr lang="en-US" altLang="ja-JP" sz="2000" dirty="0" smtClean="0">
                  <a:latin typeface="HGP創英角ﾎﾟｯﾌﾟ体" pitchFamily="50" charset="-128"/>
                  <a:ea typeface="HGP創英角ﾎﾟｯﾌﾟ体" pitchFamily="50" charset="-128"/>
                </a:rPr>
                <a:t/>
              </a:r>
              <a:br>
                <a:rPr lang="en-US" altLang="ja-JP" sz="2000" dirty="0" smtClean="0">
                  <a:latin typeface="HGP創英角ﾎﾟｯﾌﾟ体" pitchFamily="50" charset="-128"/>
                  <a:ea typeface="HGP創英角ﾎﾟｯﾌﾟ体" pitchFamily="50" charset="-128"/>
                </a:rPr>
              </a:br>
              <a:r>
                <a:rPr lang="ja-JP" altLang="en-US" sz="2000" dirty="0" smtClean="0">
                  <a:latin typeface="HGP創英角ﾎﾟｯﾌﾟ体" pitchFamily="50" charset="-128"/>
                  <a:ea typeface="HGP創英角ﾎﾟｯﾌﾟ体" pitchFamily="50" charset="-128"/>
                </a:rPr>
                <a:t>次のことを守ってください。</a:t>
              </a:r>
              <a:endParaRPr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急性疾患の場合は、実習開始時刻までに</a:t>
              </a:r>
              <a:r>
                <a:rPr lang="en-US" altLang="ja-JP" sz="2000" dirty="0" smtClean="0">
                  <a:latin typeface="HGP創英角ﾎﾟｯﾌﾟ体" pitchFamily="50" charset="-128"/>
                  <a:ea typeface="HGP創英角ﾎﾟｯﾌﾟ体" pitchFamily="50" charset="-128"/>
                </a:rPr>
                <a:t/>
              </a:r>
              <a:br>
                <a:rPr lang="en-US" altLang="ja-JP" sz="2000" dirty="0" smtClean="0">
                  <a:latin typeface="HGP創英角ﾎﾟｯﾌﾟ体" pitchFamily="50" charset="-128"/>
                  <a:ea typeface="HGP創英角ﾎﾟｯﾌﾟ体" pitchFamily="50" charset="-128"/>
                </a:rPr>
              </a:br>
              <a:r>
                <a:rPr lang="ja-JP" altLang="en-US" sz="2000" dirty="0" smtClean="0">
                  <a:latin typeface="HGP創英角ﾎﾟｯﾌﾟ体" pitchFamily="50" charset="-128"/>
                  <a:ea typeface="HGP創英角ﾎﾟｯﾌﾟ体" pitchFamily="50" charset="-128"/>
                </a:rPr>
                <a:t>　　　必ず連絡する</a:t>
              </a:r>
              <a:endParaRPr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慢性疾患の場合は、事前にその旨を伝えておく</a:t>
              </a:r>
              <a:endParaRPr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冠婚葬祭や就職活動は、なるべく早く相談しておく</a:t>
              </a:r>
              <a:endParaRPr lang="en-US" altLang="ja-JP" sz="2000" dirty="0" smtClean="0">
                <a:latin typeface="HGP創英角ﾎﾟｯﾌﾟ体" pitchFamily="50" charset="-128"/>
                <a:ea typeface="HGP創英角ﾎﾟｯﾌﾟ体" pitchFamily="50" charset="-128"/>
              </a:endParaRPr>
            </a:p>
            <a:p>
              <a:r>
                <a:rPr lang="ja-JP" altLang="en-US" sz="2000" dirty="0">
                  <a:latin typeface="HGP創英角ﾎﾟｯﾌﾟ体" pitchFamily="50" charset="-128"/>
                  <a:ea typeface="HGP創英角ﾎﾟｯﾌﾟ体" pitchFamily="50" charset="-128"/>
                </a:rPr>
                <a:t>　</a:t>
              </a:r>
              <a:r>
                <a:rPr lang="ja-JP" altLang="en-US" sz="2000" dirty="0" smtClean="0">
                  <a:latin typeface="HGP創英角ﾎﾟｯﾌﾟ体" pitchFamily="50" charset="-128"/>
                  <a:ea typeface="HGP創英角ﾎﾟｯﾌﾟ体" pitchFamily="50" charset="-128"/>
                </a:rPr>
                <a:t>・　事故や天災の場合は、速やかに指示を仰ぐ</a:t>
              </a:r>
              <a:endParaRPr lang="en-US" altLang="ja-JP" sz="2000" dirty="0" smtClean="0">
                <a:latin typeface="HGP創英角ﾎﾟｯﾌﾟ体" pitchFamily="50" charset="-128"/>
                <a:ea typeface="HGP創英角ﾎﾟｯﾌﾟ体" pitchFamily="50" charset="-128"/>
              </a:endParaRPr>
            </a:p>
          </p:txBody>
        </p:sp>
        <p:sp>
          <p:nvSpPr>
            <p:cNvPr id="8" name="正方形/長方形 7"/>
            <p:cNvSpPr/>
            <p:nvPr/>
          </p:nvSpPr>
          <p:spPr>
            <a:xfrm>
              <a:off x="102985" y="436229"/>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116632" y="1277976"/>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117973" y="3725320"/>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102985" y="5885561"/>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5" name="スライド番号プレースホルダー 14"/>
          <p:cNvSpPr>
            <a:spLocks noGrp="1"/>
          </p:cNvSpPr>
          <p:nvPr>
            <p:ph type="sldNum" sz="quarter" idx="12"/>
          </p:nvPr>
        </p:nvSpPr>
        <p:spPr/>
        <p:txBody>
          <a:bodyPr/>
          <a:lstStyle/>
          <a:p>
            <a:fld id="{56B15A65-A2A3-4C19-B5F7-2591687F910A}" type="slidenum">
              <a:rPr kumimoji="1" lang="ja-JP" altLang="en-US" smtClean="0"/>
              <a:pPr/>
              <a:t>13</a:t>
            </a:fld>
            <a:endParaRPr kumimoji="1" lang="ja-JP" altLang="en-US" dirty="0"/>
          </a:p>
        </p:txBody>
      </p:sp>
    </p:spTree>
    <p:extLst>
      <p:ext uri="{BB962C8B-B14F-4D97-AF65-F5344CB8AC3E}">
        <p14:creationId xmlns:p14="http://schemas.microsoft.com/office/powerpoint/2010/main" val="1433199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7453" y="251520"/>
            <a:ext cx="2635483" cy="504056"/>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kumimoji="1" lang="ja-JP" altLang="en-US" sz="2400" dirty="0" smtClean="0">
                <a:latin typeface="HGP創英角ﾎﾟｯﾌﾟ体" pitchFamily="50" charset="-128"/>
                <a:ea typeface="HGP創英角ﾎﾟｯﾌﾟ体" pitchFamily="50" charset="-128"/>
              </a:rPr>
              <a:t>本資料の概要</a:t>
            </a:r>
            <a:endParaRPr kumimoji="1" lang="ja-JP" altLang="en-US" sz="2400" dirty="0">
              <a:latin typeface="HGP創英角ﾎﾟｯﾌﾟ体" pitchFamily="50" charset="-128"/>
              <a:ea typeface="HGP創英角ﾎﾟｯﾌﾟ体" pitchFamily="50" charset="-128"/>
            </a:endParaRPr>
          </a:p>
        </p:txBody>
      </p:sp>
      <p:sp>
        <p:nvSpPr>
          <p:cNvPr id="3" name="コンテンツ プレースホルダー 2"/>
          <p:cNvSpPr>
            <a:spLocks noGrp="1"/>
          </p:cNvSpPr>
          <p:nvPr>
            <p:ph idx="1"/>
          </p:nvPr>
        </p:nvSpPr>
        <p:spPr>
          <a:xfrm>
            <a:off x="300323" y="827584"/>
            <a:ext cx="6192689" cy="2880320"/>
          </a:xfrm>
        </p:spPr>
        <p:txBody>
          <a:bodyPr>
            <a:noAutofit/>
          </a:bodyPr>
          <a:lstStyle/>
          <a:p>
            <a:pPr marL="0" indent="0">
              <a:buNone/>
            </a:pPr>
            <a:r>
              <a:rPr kumimoji="1" lang="ja-JP" altLang="en-US" sz="1800" dirty="0" smtClean="0">
                <a:latin typeface="HGPｺﾞｼｯｸM" pitchFamily="50" charset="-128"/>
                <a:ea typeface="HGPｺﾞｼｯｸM" pitchFamily="50" charset="-128"/>
              </a:rPr>
              <a:t>　日本薬剤師会では、薬局実務実習のトラブル防止策を検討するうえでの参考とするため、</a:t>
            </a:r>
            <a:r>
              <a:rPr lang="ja-JP" altLang="en-US" sz="1800" dirty="0" smtClean="0">
                <a:latin typeface="HGPｺﾞｼｯｸM" pitchFamily="50" charset="-128"/>
                <a:ea typeface="HGPｺﾞｼｯｸM" pitchFamily="50" charset="-128"/>
              </a:rPr>
              <a:t>平成</a:t>
            </a:r>
            <a:r>
              <a:rPr lang="en-US" altLang="ja-JP" sz="1800" dirty="0">
                <a:latin typeface="HGPｺﾞｼｯｸM" pitchFamily="50" charset="-128"/>
                <a:ea typeface="HGPｺﾞｼｯｸM" pitchFamily="50" charset="-128"/>
              </a:rPr>
              <a:t>23</a:t>
            </a:r>
            <a:r>
              <a:rPr lang="ja-JP" altLang="en-US" sz="1800" dirty="0">
                <a:latin typeface="HGPｺﾞｼｯｸM" pitchFamily="50" charset="-128"/>
                <a:ea typeface="HGPｺﾞｼｯｸM" pitchFamily="50" charset="-128"/>
              </a:rPr>
              <a:t>年</a:t>
            </a:r>
            <a:r>
              <a:rPr lang="en-US" altLang="ja-JP" sz="1800" dirty="0">
                <a:latin typeface="HGPｺﾞｼｯｸM" pitchFamily="50" charset="-128"/>
                <a:ea typeface="HGPｺﾞｼｯｸM" pitchFamily="50" charset="-128"/>
              </a:rPr>
              <a:t>8</a:t>
            </a:r>
            <a:r>
              <a:rPr lang="ja-JP" altLang="en-US" sz="1800" dirty="0">
                <a:latin typeface="HGPｺﾞｼｯｸM" pitchFamily="50" charset="-128"/>
                <a:ea typeface="HGPｺﾞｼｯｸM" pitchFamily="50" charset="-128"/>
              </a:rPr>
              <a:t>月</a:t>
            </a:r>
            <a:r>
              <a:rPr lang="ja-JP" altLang="en-US" sz="1800" dirty="0" smtClean="0">
                <a:latin typeface="HGPｺﾞｼｯｸM" pitchFamily="50" charset="-128"/>
                <a:ea typeface="HGPｺﾞｼｯｸM" pitchFamily="50" charset="-128"/>
              </a:rPr>
              <a:t>に全薬科大学・薬学部及び都道府県薬剤師会を対象にアンケートを実施しました。</a:t>
            </a:r>
            <a:endParaRPr lang="en-US" altLang="ja-JP" sz="1800" dirty="0" smtClean="0">
              <a:latin typeface="HGPｺﾞｼｯｸM" pitchFamily="50" charset="-128"/>
              <a:ea typeface="HGPｺﾞｼｯｸM" pitchFamily="50" charset="-128"/>
            </a:endParaRPr>
          </a:p>
          <a:p>
            <a:pPr marL="0" indent="0">
              <a:buNone/>
            </a:pPr>
            <a:r>
              <a:rPr kumimoji="1" lang="ja-JP" altLang="en-US" sz="1800" dirty="0" smtClean="0">
                <a:latin typeface="HGPｺﾞｼｯｸM" pitchFamily="50" charset="-128"/>
                <a:ea typeface="HGPｺﾞｼｯｸM" pitchFamily="50" charset="-128"/>
              </a:rPr>
              <a:t>　本資料は、同アンケートで報告されたトラブル事例を、内容別に分類し、トラブルが起こってしまった際の対応事例集として、作成し</a:t>
            </a:r>
            <a:r>
              <a:rPr lang="ja-JP" altLang="en-US" sz="1800" dirty="0" smtClean="0">
                <a:latin typeface="HGPｺﾞｼｯｸM" pitchFamily="50" charset="-128"/>
                <a:ea typeface="HGPｺﾞｼｯｸM" pitchFamily="50" charset="-128"/>
              </a:rPr>
              <a:t>たもので、</a:t>
            </a:r>
            <a:r>
              <a:rPr kumimoji="1" lang="en-US" altLang="ja-JP" sz="1800" dirty="0" smtClean="0">
                <a:latin typeface="HGPｺﾞｼｯｸM" pitchFamily="50" charset="-128"/>
                <a:ea typeface="HGPｺﾞｼｯｸM" pitchFamily="50" charset="-128"/>
              </a:rPr>
              <a:t>【</a:t>
            </a:r>
            <a:r>
              <a:rPr kumimoji="1" lang="ja-JP" altLang="en-US" sz="1800" dirty="0" smtClean="0">
                <a:latin typeface="HGPｺﾞｼｯｸM" pitchFamily="50" charset="-128"/>
                <a:ea typeface="HGPｺﾞｼｯｸM" pitchFamily="50" charset="-128"/>
              </a:rPr>
              <a:t>学生と指導薬剤師用</a:t>
            </a:r>
            <a:r>
              <a:rPr kumimoji="1" lang="en-US" altLang="ja-JP" sz="1800" dirty="0" smtClean="0">
                <a:latin typeface="HGPｺﾞｼｯｸM" pitchFamily="50" charset="-128"/>
                <a:ea typeface="HGPｺﾞｼｯｸM" pitchFamily="50" charset="-128"/>
              </a:rPr>
              <a:t>】</a:t>
            </a:r>
            <a:r>
              <a:rPr lang="ja-JP" altLang="en-US" sz="1800" dirty="0">
                <a:latin typeface="HGPｺﾞｼｯｸM" pitchFamily="50" charset="-128"/>
                <a:ea typeface="HGPｺﾞｼｯｸM" pitchFamily="50" charset="-128"/>
              </a:rPr>
              <a:t>及び</a:t>
            </a:r>
            <a:r>
              <a:rPr kumimoji="1" lang="en-US" altLang="ja-JP" sz="1800" dirty="0" smtClean="0">
                <a:latin typeface="HGPｺﾞｼｯｸM" pitchFamily="50" charset="-128"/>
                <a:ea typeface="HGPｺﾞｼｯｸM" pitchFamily="50" charset="-128"/>
              </a:rPr>
              <a:t>【</a:t>
            </a:r>
            <a:r>
              <a:rPr kumimoji="1" lang="ja-JP" altLang="en-US" sz="1800" dirty="0" smtClean="0">
                <a:latin typeface="HGPｺﾞｼｯｸM" pitchFamily="50" charset="-128"/>
                <a:ea typeface="HGPｺﾞｼｯｸM" pitchFamily="50" charset="-128"/>
              </a:rPr>
              <a:t>指導薬剤師とスタッフ用</a:t>
            </a:r>
            <a:r>
              <a:rPr kumimoji="1" lang="en-US" altLang="ja-JP" sz="1800" dirty="0" smtClean="0">
                <a:latin typeface="HGPｺﾞｼｯｸM" pitchFamily="50" charset="-128"/>
                <a:ea typeface="HGPｺﾞｼｯｸM" pitchFamily="50" charset="-128"/>
              </a:rPr>
              <a:t>】</a:t>
            </a:r>
            <a:r>
              <a:rPr kumimoji="1" lang="ja-JP" altLang="en-US" sz="1800" dirty="0" smtClean="0">
                <a:latin typeface="HGPｺﾞｼｯｸM" pitchFamily="50" charset="-128"/>
                <a:ea typeface="HGPｺﾞｼｯｸM" pitchFamily="50" charset="-128"/>
              </a:rPr>
              <a:t>の</a:t>
            </a:r>
            <a:r>
              <a:rPr kumimoji="1" lang="en-US" altLang="ja-JP" sz="1800" dirty="0" smtClean="0">
                <a:latin typeface="HGPｺﾞｼｯｸM" pitchFamily="50" charset="-128"/>
                <a:ea typeface="HGPｺﾞｼｯｸM" pitchFamily="50" charset="-128"/>
              </a:rPr>
              <a:t>2</a:t>
            </a:r>
            <a:r>
              <a:rPr kumimoji="1" lang="ja-JP" altLang="en-US" sz="1800" dirty="0" smtClean="0">
                <a:latin typeface="HGPｺﾞｼｯｸM" pitchFamily="50" charset="-128"/>
                <a:ea typeface="HGPｺﾞｼｯｸM" pitchFamily="50" charset="-128"/>
              </a:rPr>
              <a:t>種類があります。本資料が有効に活用され、薬局実務実習</a:t>
            </a:r>
            <a:r>
              <a:rPr kumimoji="1" lang="ja-JP" altLang="en-US" sz="1800" smtClean="0">
                <a:latin typeface="HGPｺﾞｼｯｸM" pitchFamily="50" charset="-128"/>
                <a:ea typeface="HGPｺﾞｼｯｸM" pitchFamily="50" charset="-128"/>
              </a:rPr>
              <a:t>のトラブル予防</a:t>
            </a:r>
            <a:r>
              <a:rPr kumimoji="1" lang="ja-JP" altLang="en-US" sz="1800" dirty="0" smtClean="0">
                <a:latin typeface="HGPｺﾞｼｯｸM" pitchFamily="50" charset="-128"/>
                <a:ea typeface="HGPｺﾞｼｯｸM" pitchFamily="50" charset="-128"/>
              </a:rPr>
              <a:t>の一助となれば幸いです。</a:t>
            </a:r>
            <a:endParaRPr lang="en-US" altLang="ja-JP" sz="1800" dirty="0" smtClean="0">
              <a:latin typeface="HGPｺﾞｼｯｸM" pitchFamily="50" charset="-128"/>
              <a:ea typeface="HGPｺﾞｼｯｸM" pitchFamily="50" charset="-128"/>
            </a:endParaRPr>
          </a:p>
        </p:txBody>
      </p:sp>
      <p:sp>
        <p:nvSpPr>
          <p:cNvPr id="4" name="スライド番号プレースホルダー 3"/>
          <p:cNvSpPr>
            <a:spLocks noGrp="1"/>
          </p:cNvSpPr>
          <p:nvPr>
            <p:ph type="sldNum" sz="quarter" idx="12"/>
          </p:nvPr>
        </p:nvSpPr>
        <p:spPr/>
        <p:txBody>
          <a:bodyPr/>
          <a:lstStyle/>
          <a:p>
            <a:fld id="{56B15A65-A2A3-4C19-B5F7-2591687F910A}" type="slidenum">
              <a:rPr kumimoji="1" lang="ja-JP" altLang="en-US" smtClean="0"/>
              <a:pPr/>
              <a:t>2</a:t>
            </a:fld>
            <a:endParaRPr kumimoji="1" lang="ja-JP" altLang="en-US" dirty="0"/>
          </a:p>
        </p:txBody>
      </p:sp>
      <p:sp>
        <p:nvSpPr>
          <p:cNvPr id="5" name="コンテンツ プレースホルダー 2"/>
          <p:cNvSpPr txBox="1">
            <a:spLocks/>
          </p:cNvSpPr>
          <p:nvPr/>
        </p:nvSpPr>
        <p:spPr>
          <a:xfrm>
            <a:off x="217578" y="4496223"/>
            <a:ext cx="6379774" cy="424847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400" u="sng" dirty="0" smtClean="0">
                <a:latin typeface="HGP創英角ﾎﾟｯﾌﾟ体" pitchFamily="50" charset="-128"/>
                <a:ea typeface="HGP創英角ﾎﾟｯﾌﾟ体" pitchFamily="50" charset="-128"/>
              </a:rPr>
              <a:t>【</a:t>
            </a:r>
            <a:r>
              <a:rPr lang="ja-JP" altLang="en-US" sz="2400" u="sng" dirty="0" smtClean="0">
                <a:latin typeface="HGP創英角ﾎﾟｯﾌﾟ体" pitchFamily="50" charset="-128"/>
                <a:ea typeface="HGP創英角ﾎﾟｯﾌﾟ体" pitchFamily="50" charset="-128"/>
              </a:rPr>
              <a:t>学生と指導薬剤師用</a:t>
            </a:r>
            <a:r>
              <a:rPr lang="en-US" altLang="ja-JP" sz="2400" u="sng" dirty="0" smtClean="0">
                <a:latin typeface="HGP創英角ﾎﾟｯﾌﾟ体" pitchFamily="50" charset="-128"/>
                <a:ea typeface="HGP創英角ﾎﾟｯﾌﾟ体" pitchFamily="50" charset="-128"/>
              </a:rPr>
              <a:t>】</a:t>
            </a:r>
            <a:r>
              <a:rPr lang="ja-JP" altLang="en-US" sz="2400" u="sng" dirty="0" smtClean="0">
                <a:latin typeface="HGP創英角ﾎﾟｯﾌﾟ体" pitchFamily="50" charset="-128"/>
                <a:ea typeface="HGP創英角ﾎﾟｯﾌﾟ体" pitchFamily="50" charset="-128"/>
              </a:rPr>
              <a:t>編</a:t>
            </a:r>
            <a:endParaRPr lang="en-US" altLang="ja-JP" sz="2400" u="sng" dirty="0" smtClean="0">
              <a:latin typeface="HGP創英角ﾎﾟｯﾌﾟ体" pitchFamily="50" charset="-128"/>
              <a:ea typeface="HGP創英角ﾎﾟｯﾌﾟ体" pitchFamily="50" charset="-128"/>
            </a:endParaRPr>
          </a:p>
          <a:p>
            <a:pPr marL="0" indent="0">
              <a:buFont typeface="Arial" pitchFamily="34" charset="0"/>
              <a:buNone/>
            </a:pPr>
            <a:endParaRPr lang="en-US" altLang="ja-JP" sz="1050" u="sng" dirty="0" smtClean="0">
              <a:latin typeface="HGP創英角ﾎﾟｯﾌﾟ体" pitchFamily="50" charset="-128"/>
              <a:ea typeface="HGP創英角ﾎﾟｯﾌﾟ体" pitchFamily="50" charset="-128"/>
            </a:endParaRPr>
          </a:p>
          <a:p>
            <a:pPr marL="273050" indent="-273050">
              <a:lnSpc>
                <a:spcPct val="110000"/>
              </a:lnSpc>
              <a:buNone/>
            </a:pPr>
            <a:r>
              <a:rPr lang="ja-JP" altLang="en-US" sz="1800" dirty="0" smtClean="0">
                <a:latin typeface="HGPｺﾞｼｯｸM" pitchFamily="50" charset="-128"/>
                <a:ea typeface="HGPｺﾞｼｯｸM" pitchFamily="50" charset="-128"/>
              </a:rPr>
              <a:t>◆　薬局実務実習における、初日のオリエンテーション等、</a:t>
            </a:r>
            <a:r>
              <a:rPr lang="ja-JP" altLang="en-US" sz="1800" u="sng" dirty="0" smtClean="0">
                <a:latin typeface="HGPｺﾞｼｯｸM" pitchFamily="50" charset="-128"/>
                <a:ea typeface="HGPｺﾞｼｯｸM" pitchFamily="50" charset="-128"/>
              </a:rPr>
              <a:t>実習開始前の</a:t>
            </a:r>
            <a:r>
              <a:rPr lang="ja-JP" altLang="en-US" sz="1800" dirty="0" smtClean="0">
                <a:latin typeface="HGPｺﾞｼｯｸM" pitchFamily="50" charset="-128"/>
                <a:ea typeface="HGPｺﾞｼｯｸM" pitchFamily="50" charset="-128"/>
              </a:rPr>
              <a:t>機会に、学生と指導薬剤師が本資料を読み合わせる等の活用方法を想定して作成しております。</a:t>
            </a:r>
            <a:endParaRPr lang="en-US" altLang="ja-JP" sz="1800" dirty="0" smtClean="0">
              <a:latin typeface="HGPｺﾞｼｯｸM" pitchFamily="50" charset="-128"/>
              <a:ea typeface="HGPｺﾞｼｯｸM" pitchFamily="50" charset="-128"/>
            </a:endParaRPr>
          </a:p>
          <a:p>
            <a:pPr marL="273050" indent="-273050">
              <a:lnSpc>
                <a:spcPct val="110000"/>
              </a:lnSpc>
              <a:buNone/>
            </a:pPr>
            <a:r>
              <a:rPr lang="ja-JP" altLang="en-US" sz="1800" dirty="0" smtClean="0">
                <a:latin typeface="HGPｺﾞｼｯｸM" pitchFamily="50" charset="-128"/>
                <a:ea typeface="HGPｺﾞｼｯｸM" pitchFamily="50" charset="-128"/>
              </a:rPr>
              <a:t>◆　本編の、「○○の時、どうする？」等のタイトルは、学生の目線で作成しており、それについての具体的な事例と、原因、その対応例を掲載しています。</a:t>
            </a:r>
            <a:endParaRPr lang="en-US" altLang="ja-JP" sz="1800" dirty="0" smtClean="0">
              <a:latin typeface="HGPｺﾞｼｯｸM" pitchFamily="50" charset="-128"/>
              <a:ea typeface="HGPｺﾞｼｯｸM" pitchFamily="50" charset="-128"/>
            </a:endParaRPr>
          </a:p>
          <a:p>
            <a:pPr marL="273050" indent="-273050">
              <a:lnSpc>
                <a:spcPct val="110000"/>
              </a:lnSpc>
              <a:buFont typeface="Arial" pitchFamily="34" charset="0"/>
              <a:buNone/>
            </a:pPr>
            <a:r>
              <a:rPr lang="ja-JP" altLang="en-US" sz="1800" dirty="0" smtClean="0">
                <a:latin typeface="HGPｺﾞｼｯｸM" pitchFamily="50" charset="-128"/>
                <a:ea typeface="HGPｺﾞｼｯｸM" pitchFamily="50" charset="-128"/>
              </a:rPr>
              <a:t>◆　本編を最後まで確認し終えましたら、「チェックリスト」にて学生と指導薬剤師がお互いに内容をチェックしましょう。</a:t>
            </a:r>
            <a:endParaRPr lang="en-US" altLang="ja-JP" sz="1800" dirty="0" smtClean="0">
              <a:latin typeface="HGPｺﾞｼｯｸM" pitchFamily="50" charset="-128"/>
              <a:ea typeface="HGPｺﾞｼｯｸM" pitchFamily="50" charset="-128"/>
            </a:endParaRPr>
          </a:p>
          <a:p>
            <a:pPr marL="273050" indent="-273050">
              <a:buFont typeface="Arial" pitchFamily="34" charset="0"/>
              <a:buNone/>
            </a:pPr>
            <a:endParaRPr lang="en-US" altLang="ja-JP" sz="1800" dirty="0">
              <a:latin typeface="HGPｺﾞｼｯｸM" pitchFamily="50" charset="-128"/>
              <a:ea typeface="HGPｺﾞｼｯｸM" pitchFamily="50" charset="-128"/>
            </a:endParaRPr>
          </a:p>
          <a:p>
            <a:pPr marL="273050" indent="-273050">
              <a:buFont typeface="Arial" pitchFamily="34" charset="0"/>
              <a:buNone/>
            </a:pPr>
            <a:r>
              <a:rPr lang="en-US" altLang="ja-JP" sz="1800" dirty="0" smtClean="0">
                <a:latin typeface="HGPｺﾞｼｯｸM" pitchFamily="50" charset="-128"/>
                <a:ea typeface="HGPｺﾞｼｯｸM" pitchFamily="50" charset="-128"/>
              </a:rPr>
              <a:t>※</a:t>
            </a:r>
            <a:r>
              <a:rPr lang="ja-JP" altLang="en-US" sz="1800" dirty="0" smtClean="0">
                <a:latin typeface="HGPｺﾞｼｯｸM" pitchFamily="50" charset="-128"/>
                <a:ea typeface="HGPｺﾞｼｯｸM" pitchFamily="50" charset="-128"/>
              </a:rPr>
              <a:t>本資料については、他に</a:t>
            </a:r>
            <a:r>
              <a:rPr lang="en-US" altLang="ja-JP" sz="1800" dirty="0" smtClean="0">
                <a:latin typeface="HGPｺﾞｼｯｸM" pitchFamily="50" charset="-128"/>
                <a:ea typeface="HGPｺﾞｼｯｸM" pitchFamily="50" charset="-128"/>
              </a:rPr>
              <a:t>【</a:t>
            </a:r>
            <a:r>
              <a:rPr lang="ja-JP" altLang="en-US" sz="1800" dirty="0" smtClean="0">
                <a:latin typeface="HGPｺﾞｼｯｸM" pitchFamily="50" charset="-128"/>
                <a:ea typeface="HGPｺﾞｼｯｸM" pitchFamily="50" charset="-128"/>
              </a:rPr>
              <a:t>指導薬剤師とスタッフ</a:t>
            </a:r>
            <a:r>
              <a:rPr lang="en-US" altLang="ja-JP" sz="1800" dirty="0" smtClean="0">
                <a:latin typeface="HGPｺﾞｼｯｸM" pitchFamily="50" charset="-128"/>
                <a:ea typeface="HGPｺﾞｼｯｸM" pitchFamily="50" charset="-128"/>
              </a:rPr>
              <a:t>】</a:t>
            </a:r>
            <a:r>
              <a:rPr lang="ja-JP" altLang="en-US" sz="1800" dirty="0" smtClean="0">
                <a:latin typeface="HGPｺﾞｼｯｸM" pitchFamily="50" charset="-128"/>
                <a:ea typeface="HGPｺﾞｼｯｸM" pitchFamily="50" charset="-128"/>
              </a:rPr>
              <a:t>編も作成しております。併せてご活用ください。</a:t>
            </a:r>
            <a:endParaRPr lang="en-US" altLang="ja-JP" sz="1800" dirty="0" smtClean="0">
              <a:latin typeface="HGPｺﾞｼｯｸM" pitchFamily="50" charset="-128"/>
              <a:ea typeface="HGPｺﾞｼｯｸM" pitchFamily="50" charset="-128"/>
            </a:endParaRPr>
          </a:p>
          <a:p>
            <a:pPr marL="177800" indent="-177800">
              <a:buFont typeface="Arial" pitchFamily="34" charset="0"/>
              <a:buNone/>
            </a:pPr>
            <a:r>
              <a:rPr lang="ja-JP" altLang="en-US" sz="1800" dirty="0">
                <a:latin typeface="HGPｺﾞｼｯｸM" pitchFamily="50" charset="-128"/>
                <a:ea typeface="HGPｺﾞｼｯｸM" pitchFamily="50" charset="-128"/>
              </a:rPr>
              <a:t>　</a:t>
            </a:r>
            <a:r>
              <a:rPr lang="ja-JP" altLang="en-US" sz="1800" dirty="0" smtClean="0">
                <a:latin typeface="HGPｺﾞｼｯｸM" pitchFamily="50" charset="-128"/>
                <a:ea typeface="HGPｺﾞｼｯｸM" pitchFamily="50" charset="-128"/>
              </a:rPr>
              <a:t>　なお、日本薬剤師会ホームページでは、パワーポイントデータで本資料を掲載しておりますので、ご利用ください。</a:t>
            </a:r>
            <a:endParaRPr lang="en-US" altLang="ja-JP" sz="1800" dirty="0" smtClean="0">
              <a:latin typeface="HGPｺﾞｼｯｸM" pitchFamily="50" charset="-128"/>
              <a:ea typeface="HGPｺﾞｼｯｸM" pitchFamily="50" charset="-128"/>
            </a:endParaRPr>
          </a:p>
        </p:txBody>
      </p:sp>
      <p:sp>
        <p:nvSpPr>
          <p:cNvPr id="6" name="タイトル 1"/>
          <p:cNvSpPr txBox="1">
            <a:spLocks/>
          </p:cNvSpPr>
          <p:nvPr/>
        </p:nvSpPr>
        <p:spPr>
          <a:xfrm>
            <a:off x="198965" y="3837244"/>
            <a:ext cx="2595968" cy="461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a:spcBef>
                <a:spcPct val="0"/>
              </a:spcBef>
              <a:buNone/>
              <a:defRPr sz="3600">
                <a:solidFill>
                  <a:schemeClr val="lt1"/>
                </a:solidFill>
                <a:latin typeface="HGP創英角ﾎﾟｯﾌﾟ体" pitchFamily="50" charset="-128"/>
                <a:ea typeface="HGP創英角ﾎﾟｯﾌﾟ体"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2400" dirty="0"/>
              <a:t>活用方法</a:t>
            </a:r>
          </a:p>
        </p:txBody>
      </p:sp>
    </p:spTree>
    <p:extLst>
      <p:ext uri="{BB962C8B-B14F-4D97-AF65-F5344CB8AC3E}">
        <p14:creationId xmlns:p14="http://schemas.microsoft.com/office/powerpoint/2010/main" val="3017545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188640" y="179512"/>
            <a:ext cx="6480175" cy="683568"/>
          </a:xfrm>
          <a:ln>
            <a:solidFill>
              <a:schemeClr val="tx1"/>
            </a:solidFill>
          </a:ln>
        </p:spPr>
        <p:txBody>
          <a:bodyPr>
            <a:noAutofit/>
          </a:bodyPr>
          <a:lstStyle/>
          <a:p>
            <a:r>
              <a:rPr lang="ja-JP" altLang="en-US" sz="2000" dirty="0" smtClean="0">
                <a:solidFill>
                  <a:srgbClr val="0000FF"/>
                </a:solidFill>
                <a:latin typeface="HGP創英角ﾎﾟｯﾌﾟ体" pitchFamily="50" charset="-128"/>
                <a:ea typeface="HGP創英角ﾎﾟｯﾌﾟ体" pitchFamily="50" charset="-128"/>
              </a:rPr>
              <a:t>指導薬剤師の対応に不満を感じた時、どうする？</a:t>
            </a:r>
          </a:p>
        </p:txBody>
      </p:sp>
      <p:sp>
        <p:nvSpPr>
          <p:cNvPr id="11267" name="コンテンツ プレースホルダー 2"/>
          <p:cNvSpPr>
            <a:spLocks noGrp="1"/>
          </p:cNvSpPr>
          <p:nvPr>
            <p:ph idx="1"/>
          </p:nvPr>
        </p:nvSpPr>
        <p:spPr>
          <a:xfrm>
            <a:off x="188913" y="1116013"/>
            <a:ext cx="6480175" cy="1439862"/>
          </a:xfrm>
          <a:ln>
            <a:solidFill>
              <a:schemeClr val="tx1"/>
            </a:solidFill>
          </a:ln>
        </p:spPr>
        <p:txBody>
          <a:bodyPr>
            <a:normAutofit/>
          </a:bodyPr>
          <a:lstStyle/>
          <a:p>
            <a:pPr marL="176213" indent="-176213" eaLnBrk="1" hangingPunct="1">
              <a:defRPr/>
            </a:pPr>
            <a:endParaRPr lang="en-US" altLang="ja-JP" sz="1600" dirty="0" smtClean="0">
              <a:latin typeface="HGP創英角ﾎﾟｯﾌﾟ体" pitchFamily="50" charset="-128"/>
              <a:ea typeface="HGP創英角ﾎﾟｯﾌﾟ体" pitchFamily="50" charset="-128"/>
            </a:endParaRPr>
          </a:p>
          <a:p>
            <a:pPr marL="179388" indent="-179388" eaLnBrk="1" hangingPunct="1">
              <a:defRPr/>
            </a:pPr>
            <a:r>
              <a:rPr lang="ja-JP" altLang="en-US" sz="1600" dirty="0" smtClean="0">
                <a:latin typeface="HGP創英角ﾎﾟｯﾌﾟ体" pitchFamily="50" charset="-128"/>
                <a:ea typeface="HGP創英角ﾎﾟｯﾌﾟ体" pitchFamily="50" charset="-128"/>
              </a:rPr>
              <a:t>指導薬剤師の言動や態度に苦痛を感じる</a:t>
            </a:r>
            <a:endParaRPr lang="en-US" altLang="ja-JP" sz="1600" dirty="0" smtClean="0">
              <a:latin typeface="HGP創英角ﾎﾟｯﾌﾟ体" pitchFamily="50" charset="-128"/>
              <a:ea typeface="HGP創英角ﾎﾟｯﾌﾟ体" pitchFamily="50" charset="-128"/>
            </a:endParaRPr>
          </a:p>
          <a:p>
            <a:pPr marL="179388" indent="-179388" eaLnBrk="1" hangingPunct="1">
              <a:defRPr/>
            </a:pPr>
            <a:r>
              <a:rPr lang="ja-JP" altLang="en-US" sz="1600" dirty="0">
                <a:latin typeface="HGP創英角ﾎﾟｯﾌﾟ体" pitchFamily="50" charset="-128"/>
                <a:ea typeface="HGP創英角ﾎﾟｯﾌﾟ体" pitchFamily="50" charset="-128"/>
              </a:rPr>
              <a:t>指導薬剤師の</a:t>
            </a:r>
            <a:r>
              <a:rPr lang="ja-JP" altLang="en-US" sz="1600" dirty="0" smtClean="0">
                <a:latin typeface="HGP創英角ﾎﾟｯﾌﾟ体" pitchFamily="50" charset="-128"/>
                <a:ea typeface="HGP創英角ﾎﾟｯﾌﾟ体" pitchFamily="50" charset="-128"/>
              </a:rPr>
              <a:t>対応が理不尽と感じる</a:t>
            </a:r>
            <a:endParaRPr lang="en-US" altLang="ja-JP" sz="1600" dirty="0" smtClean="0">
              <a:latin typeface="HGP創英角ﾎﾟｯﾌﾟ体" pitchFamily="50" charset="-128"/>
              <a:ea typeface="HGP創英角ﾎﾟｯﾌﾟ体" pitchFamily="50" charset="-128"/>
            </a:endParaRPr>
          </a:p>
          <a:p>
            <a:pPr marL="179388" indent="-179388" eaLnBrk="1" hangingPunct="1">
              <a:buNone/>
              <a:defRPr/>
            </a:pPr>
            <a:endParaRPr lang="en-US" altLang="ja-JP" sz="1600" dirty="0" smtClean="0">
              <a:latin typeface="HGP創英角ﾎﾟｯﾌﾟ体" pitchFamily="50" charset="-128"/>
              <a:ea typeface="HGP創英角ﾎﾟｯﾌﾟ体" pitchFamily="50" charset="-128"/>
            </a:endParaRPr>
          </a:p>
          <a:p>
            <a:pPr marL="179388" indent="-179388" eaLnBrk="1" hangingPunct="1">
              <a:buNone/>
              <a:defRPr/>
            </a:pPr>
            <a:endParaRPr lang="en-US" altLang="ja-JP" sz="16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88913" y="2700338"/>
            <a:ext cx="6480175" cy="2447925"/>
          </a:xfrm>
          <a:prstGeom prst="rect">
            <a:avLst/>
          </a:prstGeom>
          <a:ln>
            <a:solidFill>
              <a:schemeClr val="tx1"/>
            </a:solidFill>
          </a:ln>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大学では経験しなかった厳しい指導（現場の感覚）</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出来ているつもりなのに、次の実習に進めない理由が不明</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指導方法がスタッフによって違う</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事前学習と違う指導方法に戸惑う</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「薬局で実習をする」という心構えができていない</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buNone/>
              <a:defRPr/>
            </a:pPr>
            <a:r>
              <a:rPr lang="ja-JP" altLang="en-US" sz="1800" dirty="0" smtClean="0">
                <a:latin typeface="HGP創英角ﾎﾟｯﾌﾟ体" pitchFamily="50" charset="-128"/>
                <a:ea typeface="HGP創英角ﾎﾟｯﾌﾟ体" pitchFamily="50" charset="-128"/>
              </a:rPr>
              <a:t>　　　　　　　　　　　　　　　　　　　　　　（目の前には患者がいる）</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学生気分のまま社会性が身についていない</a:t>
            </a:r>
          </a:p>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0" indent="0" fontAlgn="auto">
              <a:spcAft>
                <a:spcPts val="0"/>
              </a:spcAft>
              <a:buFont typeface="Arial" pitchFamily="34" charset="0"/>
              <a:buNone/>
              <a:defRPr/>
            </a:pPr>
            <a:endParaRPr lang="en-US" altLang="ja-JP" sz="1800" dirty="0" smtClean="0">
              <a:latin typeface="HGP創英角ﾎﾟｯﾌﾟ体" pitchFamily="50" charset="-128"/>
              <a:ea typeface="HGP創英角ﾎﾟｯﾌﾟ体" pitchFamily="50" charset="-128"/>
            </a:endParaRPr>
          </a:p>
          <a:p>
            <a:pPr fontAlgn="auto">
              <a:spcAft>
                <a:spcPts val="0"/>
              </a:spcAft>
              <a:defRPr/>
            </a:pPr>
            <a:endParaRPr lang="en-US" altLang="ja-JP" sz="1800" dirty="0" smtClean="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5364163"/>
            <a:ext cx="6480175" cy="2879725"/>
          </a:xfrm>
          <a:prstGeom prst="rect">
            <a:avLst/>
          </a:prstGeom>
          <a:noFill/>
          <a:ln w="9525">
            <a:solidFill>
              <a:schemeClr val="tx1"/>
            </a:solidFill>
            <a:miter lim="800000"/>
            <a:headEnd/>
            <a:tailEnd/>
          </a:ln>
        </p:spPr>
        <p:txBody>
          <a:bodyPr/>
          <a:lstStyle/>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指導薬剤師の</a:t>
            </a:r>
            <a:r>
              <a:rPr lang="ja-JP" altLang="en-US" dirty="0" smtClean="0">
                <a:latin typeface="HGP創英角ﾎﾟｯﾌﾟ体" pitchFamily="50" charset="-128"/>
                <a:ea typeface="HGP創英角ﾎﾟｯﾌﾟ体" pitchFamily="50" charset="-128"/>
              </a:rPr>
              <a:t>意図を</a:t>
            </a:r>
            <a:r>
              <a:rPr lang="ja-JP" altLang="en-US" dirty="0">
                <a:latin typeface="HGP創英角ﾎﾟｯﾌﾟ体" pitchFamily="50" charset="-128"/>
                <a:ea typeface="HGP創英角ﾎﾟｯﾌﾟ体" pitchFamily="50" charset="-128"/>
              </a:rPr>
              <a:t>理解</a:t>
            </a:r>
            <a:r>
              <a:rPr lang="ja-JP" altLang="en-US" dirty="0" smtClean="0">
                <a:latin typeface="HGP創英角ﾎﾟｯﾌﾟ体" pitchFamily="50" charset="-128"/>
                <a:ea typeface="HGP創英角ﾎﾟｯﾌﾟ体" pitchFamily="50" charset="-128"/>
              </a:rPr>
              <a:t>する（遠慮</a:t>
            </a:r>
            <a:r>
              <a:rPr lang="ja-JP" altLang="en-US" dirty="0">
                <a:latin typeface="HGP創英角ﾎﾟｯﾌﾟ体" pitchFamily="50" charset="-128"/>
                <a:ea typeface="HGP創英角ﾎﾟｯﾌﾟ体" pitchFamily="50" charset="-128"/>
              </a:rPr>
              <a:t>なく</a:t>
            </a:r>
            <a:r>
              <a:rPr lang="ja-JP" altLang="en-US" dirty="0" smtClean="0">
                <a:latin typeface="HGP創英角ﾎﾟｯﾌﾟ体" pitchFamily="50" charset="-128"/>
                <a:ea typeface="HGP創英角ﾎﾟｯﾌﾟ体" pitchFamily="50" charset="-128"/>
              </a:rPr>
              <a:t>質問しよう）</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指導薬剤師の意見</a:t>
            </a:r>
            <a:r>
              <a:rPr lang="ja-JP" altLang="en-US" dirty="0" smtClean="0">
                <a:latin typeface="HGP創英角ﾎﾟｯﾌﾟ体" pitchFamily="50" charset="-128"/>
                <a:ea typeface="HGP創英角ﾎﾟｯﾌﾟ体" pitchFamily="50" charset="-128"/>
              </a:rPr>
              <a:t>をよく聞いた上で、自己</a:t>
            </a:r>
            <a:r>
              <a:rPr lang="ja-JP" altLang="en-US" dirty="0">
                <a:latin typeface="HGP創英角ﾎﾟｯﾌﾟ体" pitchFamily="50" charset="-128"/>
                <a:ea typeface="HGP創英角ﾎﾟｯﾌﾟ体" pitchFamily="50" charset="-128"/>
              </a:rPr>
              <a:t>の意見</a:t>
            </a:r>
            <a:r>
              <a:rPr lang="ja-JP" altLang="en-US" dirty="0" smtClean="0">
                <a:latin typeface="HGP創英角ﾎﾟｯﾌﾟ体" pitchFamily="50" charset="-128"/>
                <a:ea typeface="HGP創英角ﾎﾟｯﾌﾟ体" pitchFamily="50" charset="-128"/>
              </a:rPr>
              <a:t>を伝える</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指摘された点を自身</a:t>
            </a:r>
            <a:r>
              <a:rPr lang="ja-JP" altLang="en-US" dirty="0">
                <a:latin typeface="HGP創英角ﾎﾟｯﾌﾟ体" pitchFamily="50" charset="-128"/>
                <a:ea typeface="HGP創英角ﾎﾟｯﾌﾟ体" pitchFamily="50" charset="-128"/>
              </a:rPr>
              <a:t>の問題と</a:t>
            </a:r>
            <a:r>
              <a:rPr lang="ja-JP" altLang="en-US" dirty="0" smtClean="0">
                <a:latin typeface="HGP創英角ﾎﾟｯﾌﾟ体" pitchFamily="50" charset="-128"/>
                <a:ea typeface="HGP創英角ﾎﾟｯﾌﾟ体" pitchFamily="50" charset="-128"/>
              </a:rPr>
              <a:t>して理解したら、素直に改善するよう努力しよう</a:t>
            </a:r>
            <a:endParaRPr lang="en-US" altLang="ja-JP" dirty="0" smtClean="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解決できない場合は、大学の指導教員に相談しよう</a:t>
            </a: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188640" y="899592"/>
            <a:ext cx="2035175"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5148263"/>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260350" y="2555875"/>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11" name="正方形/長方形 10"/>
          <p:cNvSpPr/>
          <p:nvPr/>
        </p:nvSpPr>
        <p:spPr>
          <a:xfrm>
            <a:off x="188640" y="2267744"/>
            <a:ext cx="6480720" cy="28803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dirty="0" smtClean="0">
                <a:latin typeface="HGP創英角ﾎﾟｯﾌﾟ体" pitchFamily="50" charset="-128"/>
                <a:ea typeface="HGP創英角ﾎﾟｯﾌﾟ体" pitchFamily="50" charset="-128"/>
              </a:rPr>
              <a:t>実習継続ができなくなる</a:t>
            </a:r>
            <a:endParaRPr kumimoji="1" lang="ja-JP" altLang="en-US" dirty="0"/>
          </a:p>
        </p:txBody>
      </p:sp>
      <p:sp>
        <p:nvSpPr>
          <p:cNvPr id="12" name="下矢印 11"/>
          <p:cNvSpPr/>
          <p:nvPr/>
        </p:nvSpPr>
        <p:spPr>
          <a:xfrm>
            <a:off x="3148919" y="2019468"/>
            <a:ext cx="360040" cy="216024"/>
          </a:xfrm>
          <a:prstGeom prst="down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dirty="0"/>
          </a:p>
        </p:txBody>
      </p:sp>
      <p:sp>
        <p:nvSpPr>
          <p:cNvPr id="3" name="スライド番号プレースホルダー 2"/>
          <p:cNvSpPr>
            <a:spLocks noGrp="1"/>
          </p:cNvSpPr>
          <p:nvPr>
            <p:ph type="sldNum" sz="quarter" idx="12"/>
          </p:nvPr>
        </p:nvSpPr>
        <p:spPr/>
        <p:txBody>
          <a:bodyPr/>
          <a:lstStyle/>
          <a:p>
            <a:fld id="{56B15A65-A2A3-4C19-B5F7-2591687F910A}" type="slidenum">
              <a:rPr kumimoji="1" lang="ja-JP" altLang="en-US" smtClean="0"/>
              <a:pPr/>
              <a:t>3</a:t>
            </a:fld>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188913" y="395288"/>
            <a:ext cx="6480175" cy="576262"/>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スタッフとのコミュニケーションが取りにくい時、どうする？</a:t>
            </a:r>
          </a:p>
        </p:txBody>
      </p:sp>
      <p:sp>
        <p:nvSpPr>
          <p:cNvPr id="8195" name="コンテンツ プレースホルダー 2"/>
          <p:cNvSpPr>
            <a:spLocks noGrp="1"/>
          </p:cNvSpPr>
          <p:nvPr>
            <p:ph idx="1"/>
          </p:nvPr>
        </p:nvSpPr>
        <p:spPr>
          <a:xfrm>
            <a:off x="188913" y="1116013"/>
            <a:ext cx="6480175" cy="1943100"/>
          </a:xfrm>
          <a:ln>
            <a:solidFill>
              <a:schemeClr val="tx1"/>
            </a:solidFill>
          </a:ln>
        </p:spPr>
        <p:txBody>
          <a:bodyPr>
            <a:normAutofit/>
          </a:bodyPr>
          <a:lstStyle/>
          <a:p>
            <a:pPr marL="176213" indent="-176213" eaLnBrk="1" hangingPunct="1">
              <a:buFont typeface="Arial" charset="0"/>
              <a:buNone/>
            </a:pPr>
            <a:endParaRPr lang="en-US" altLang="ja-JP" sz="1800" dirty="0" smtClean="0">
              <a:latin typeface="HGP創英角ﾎﾟｯﾌﾟ体" pitchFamily="50" charset="-128"/>
              <a:ea typeface="HGP創英角ﾎﾟｯﾌﾟ体" pitchFamily="50" charset="-128"/>
            </a:endParaRPr>
          </a:p>
          <a:p>
            <a:pPr marL="176213" indent="-176213" eaLnBrk="1" hangingPunct="1"/>
            <a:r>
              <a:rPr lang="ja-JP" altLang="en-US" sz="1800" dirty="0" smtClean="0">
                <a:latin typeface="HGP創英角ﾎﾟｯﾌﾟ体" pitchFamily="50" charset="-128"/>
                <a:ea typeface="HGP創英角ﾎﾟｯﾌﾟ体" pitchFamily="50" charset="-128"/>
              </a:rPr>
              <a:t>常に「怒られている」と思う　</a:t>
            </a:r>
            <a:endParaRPr lang="en-US" altLang="ja-JP" sz="1800" dirty="0" smtClean="0">
              <a:latin typeface="HGP創英角ﾎﾟｯﾌﾟ体" pitchFamily="50" charset="-128"/>
              <a:ea typeface="HGP創英角ﾎﾟｯﾌﾟ体" pitchFamily="50" charset="-128"/>
            </a:endParaRPr>
          </a:p>
          <a:p>
            <a:pPr marL="176213" indent="-176213"/>
            <a:r>
              <a:rPr lang="ja-JP" altLang="en-US" sz="1800" dirty="0" smtClean="0">
                <a:latin typeface="HGP創英角ﾎﾟｯﾌﾟ体" pitchFamily="50" charset="-128"/>
                <a:ea typeface="HGP創英角ﾎﾟｯﾌﾟ体" pitchFamily="50" charset="-128"/>
              </a:rPr>
              <a:t>コミュニケーションが取れず居場所が無い</a:t>
            </a:r>
            <a:endParaRPr lang="en-US" altLang="ja-JP" sz="1800" dirty="0" smtClean="0">
              <a:latin typeface="HGP創英角ﾎﾟｯﾌﾟ体" pitchFamily="50" charset="-128"/>
              <a:ea typeface="HGP創英角ﾎﾟｯﾌﾟ体" pitchFamily="50" charset="-128"/>
            </a:endParaRPr>
          </a:p>
          <a:p>
            <a:pPr marL="176213" indent="-176213" eaLnBrk="1" hangingPunct="1"/>
            <a:r>
              <a:rPr lang="ja-JP" altLang="en-US" sz="1800" dirty="0" smtClean="0">
                <a:latin typeface="HGP創英角ﾎﾟｯﾌﾟ体" pitchFamily="50" charset="-128"/>
                <a:ea typeface="HGP創英角ﾎﾟｯﾌﾟ体" pitchFamily="50" charset="-128"/>
              </a:rPr>
              <a:t>スタッフが実習に対し非協力的に見えた</a:t>
            </a:r>
            <a:endParaRPr lang="en-US" altLang="ja-JP" sz="1800" dirty="0" smtClean="0">
              <a:latin typeface="HGP創英角ﾎﾟｯﾌﾟ体" pitchFamily="50" charset="-128"/>
              <a:ea typeface="HGP創英角ﾎﾟｯﾌﾟ体" pitchFamily="50" charset="-128"/>
            </a:endParaRPr>
          </a:p>
          <a:p>
            <a:pPr marL="176213" indent="-176213" eaLnBrk="1" hangingPunct="1"/>
            <a:r>
              <a:rPr lang="ja-JP" altLang="en-US" sz="1800" dirty="0" smtClean="0">
                <a:latin typeface="HGP創英角ﾎﾟｯﾌﾟ体" pitchFamily="50" charset="-128"/>
                <a:ea typeface="HGP創英角ﾎﾟｯﾌﾟ体" pitchFamily="50" charset="-128"/>
              </a:rPr>
              <a:t>施設の雰囲気が悪く感じた</a:t>
            </a:r>
            <a:endParaRPr lang="en-US" altLang="ja-JP" sz="1800" dirty="0" smtClean="0">
              <a:latin typeface="HGP創英角ﾎﾟｯﾌﾟ体" pitchFamily="50" charset="-128"/>
              <a:ea typeface="HGP創英角ﾎﾟｯﾌﾟ体" pitchFamily="50" charset="-128"/>
            </a:endParaRPr>
          </a:p>
        </p:txBody>
      </p:sp>
      <p:sp>
        <p:nvSpPr>
          <p:cNvPr id="8196" name="コンテンツ プレースホルダー 2"/>
          <p:cNvSpPr txBox="1">
            <a:spLocks/>
          </p:cNvSpPr>
          <p:nvPr/>
        </p:nvSpPr>
        <p:spPr bwMode="auto">
          <a:xfrm>
            <a:off x="188913" y="3203575"/>
            <a:ext cx="6480175" cy="2520950"/>
          </a:xfrm>
          <a:prstGeom prst="rect">
            <a:avLst/>
          </a:prstGeom>
          <a:noFill/>
          <a:ln w="9525">
            <a:solidFill>
              <a:schemeClr val="tx1"/>
            </a:solidFill>
            <a:miter lim="800000"/>
            <a:headEnd/>
            <a:tailEnd/>
          </a:ln>
        </p:spPr>
        <p:txBody>
          <a:bodyPr/>
          <a:lstStyle/>
          <a:p>
            <a:pPr marL="176213" indent="-176213">
              <a:spcBef>
                <a:spcPct val="20000"/>
              </a:spcBef>
              <a:buFont typeface="Arial" charset="0"/>
              <a:buChar char="•"/>
            </a:pP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スタッフとの初顔合わせでの態度（社会人側の評価）</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コミュニケーションの取り方の違い（学生⇔社会人）</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自身が「できている」と思っていて</a:t>
            </a:r>
            <a:r>
              <a:rPr lang="ja-JP" altLang="en-US" dirty="0" smtClean="0">
                <a:latin typeface="HGP創英角ﾎﾟｯﾌﾟ体" pitchFamily="50" charset="-128"/>
                <a:ea typeface="HGP創英角ﾎﾟｯﾌﾟ体" pitchFamily="50" charset="-128"/>
              </a:rPr>
              <a:t>も、「</a:t>
            </a:r>
            <a:r>
              <a:rPr lang="ja-JP" altLang="en-US" dirty="0">
                <a:latin typeface="HGP創英角ﾎﾟｯﾌﾟ体" pitchFamily="50" charset="-128"/>
                <a:ea typeface="HGP創英角ﾎﾟｯﾌﾟ体" pitchFamily="50" charset="-128"/>
              </a:rPr>
              <a:t>まだまだ」は沢山ある（事前学習と実務実習との違い）</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smtClean="0">
                <a:latin typeface="HGP創英角ﾎﾟｯﾌﾟ体" pitchFamily="50" charset="-128"/>
                <a:ea typeface="HGP創英角ﾎﾟｯﾌﾟ体" pitchFamily="50" charset="-128"/>
              </a:rPr>
              <a:t>学生がスタッフに、「あ～ぁ！</a:t>
            </a:r>
            <a:r>
              <a:rPr lang="ja-JP" altLang="en-US" dirty="0">
                <a:latin typeface="HGP創英角ﾎﾟｯﾌﾟ体" pitchFamily="50" charset="-128"/>
                <a:ea typeface="HGP創英角ﾎﾟｯﾌﾟ体" pitchFamily="50" charset="-128"/>
              </a:rPr>
              <a:t>」と思うことを言って</a:t>
            </a:r>
            <a:r>
              <a:rPr lang="ja-JP" altLang="en-US" dirty="0" smtClean="0">
                <a:latin typeface="HGP創英角ﾎﾟｯﾌﾟ体" pitchFamily="50" charset="-128"/>
                <a:ea typeface="HGP創英角ﾎﾟｯﾌﾟ体" pitchFamily="50" charset="-128"/>
              </a:rPr>
              <a:t>しまった（「薬局には勤めるつもりはない」など）</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時間ぎりぎり</a:t>
            </a:r>
            <a:r>
              <a:rPr lang="ja-JP" altLang="en-US" dirty="0" smtClean="0">
                <a:latin typeface="HGP創英角ﾎﾟｯﾌﾟ体" pitchFamily="50" charset="-128"/>
                <a:ea typeface="HGP創英角ﾎﾟｯﾌﾟ体" pitchFamily="50" charset="-128"/>
              </a:rPr>
              <a:t>に薬局に来るなど、積極的な取り組みが見られない</a:t>
            </a:r>
            <a:endParaRPr lang="ja-JP" altLang="en-US" dirty="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5867401"/>
            <a:ext cx="6480175" cy="2377008"/>
          </a:xfrm>
          <a:prstGeom prst="rect">
            <a:avLst/>
          </a:prstGeom>
          <a:noFill/>
          <a:ln w="9525">
            <a:solidFill>
              <a:schemeClr val="tx1"/>
            </a:solidFill>
            <a:miter lim="800000"/>
            <a:headEnd/>
            <a:tailEnd/>
          </a:ln>
        </p:spPr>
        <p:txBody>
          <a:bodyPr/>
          <a:lstStyle/>
          <a:p>
            <a:pPr>
              <a:spcBef>
                <a:spcPct val="20000"/>
              </a:spcBef>
              <a:buFont typeface="Arial" charset="0"/>
              <a:buNone/>
              <a:defRPr/>
            </a:pP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他</a:t>
            </a:r>
            <a:r>
              <a:rPr lang="ja-JP" altLang="en-US" dirty="0">
                <a:latin typeface="HGP創英角ﾎﾟｯﾌﾟ体" pitchFamily="50" charset="-128"/>
                <a:ea typeface="HGP創英角ﾎﾟｯﾌﾟ体" pitchFamily="50" charset="-128"/>
              </a:rPr>
              <a:t>のスタッフの意見</a:t>
            </a:r>
            <a:r>
              <a:rPr lang="ja-JP" altLang="en-US" dirty="0" smtClean="0">
                <a:latin typeface="HGP創英角ﾎﾟｯﾌﾟ体" pitchFamily="50" charset="-128"/>
                <a:ea typeface="HGP創英角ﾎﾟｯﾌﾟ体" pitchFamily="50" charset="-128"/>
              </a:rPr>
              <a:t>にも耳</a:t>
            </a:r>
            <a:r>
              <a:rPr lang="ja-JP" altLang="en-US" dirty="0">
                <a:latin typeface="HGP創英角ﾎﾟｯﾌﾟ体" pitchFamily="50" charset="-128"/>
                <a:ea typeface="HGP創英角ﾎﾟｯﾌﾟ体" pitchFamily="50" charset="-128"/>
              </a:rPr>
              <a:t>を</a:t>
            </a:r>
            <a:r>
              <a:rPr lang="ja-JP" altLang="en-US" dirty="0" smtClean="0">
                <a:latin typeface="HGP創英角ﾎﾟｯﾌﾟ体" pitchFamily="50" charset="-128"/>
                <a:ea typeface="HGP創英角ﾎﾟｯﾌﾟ体" pitchFamily="50" charset="-128"/>
              </a:rPr>
              <a:t>傾けよう</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社会人とのコミュニケーションの取り方の違いを認識して</a:t>
            </a:r>
            <a:r>
              <a:rPr lang="ja-JP" altLang="en-US" dirty="0" smtClean="0">
                <a:latin typeface="HGP創英角ﾎﾟｯﾌﾟ体" pitchFamily="50" charset="-128"/>
                <a:ea typeface="HGP創英角ﾎﾟｯﾌﾟ体" pitchFamily="50" charset="-128"/>
              </a:rPr>
              <a:t>おく</a:t>
            </a:r>
            <a:endParaRPr lang="en-US" altLang="ja-JP" dirty="0" smtClean="0">
              <a:latin typeface="HGP創英角ﾎﾟｯﾌﾟ体" pitchFamily="50" charset="-128"/>
              <a:ea typeface="HGP創英角ﾎﾟｯﾌﾟ体" pitchFamily="50" charset="-128"/>
            </a:endParaRPr>
          </a:p>
          <a:p>
            <a:pPr marL="176213" indent="-176213">
              <a:spcBef>
                <a:spcPct val="20000"/>
              </a:spcBef>
              <a:defRPr/>
            </a:pPr>
            <a:r>
              <a:rPr lang="ja-JP" altLang="en-US" dirty="0" smtClean="0">
                <a:latin typeface="HGP創英角ﾎﾟｯﾌﾟ体" pitchFamily="50" charset="-128"/>
                <a:ea typeface="HGP創英角ﾎﾟｯﾌﾟ体" pitchFamily="50" charset="-128"/>
              </a:rPr>
              <a:t>　　　　　　　　　　　　　　　　　　　　　　　　　　　　（</a:t>
            </a:r>
            <a:r>
              <a:rPr lang="ja-JP" altLang="en-US" dirty="0">
                <a:latin typeface="HGP創英角ﾎﾟｯﾌﾟ体" pitchFamily="50" charset="-128"/>
                <a:ea typeface="HGP創英角ﾎﾟｯﾌﾟ体" pitchFamily="50" charset="-128"/>
              </a:rPr>
              <a:t>学生同士とは違う）</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信頼関係</a:t>
            </a:r>
            <a:r>
              <a:rPr lang="ja-JP" altLang="en-US" dirty="0" smtClean="0">
                <a:latin typeface="HGP創英角ﾎﾟｯﾌﾟ体" pitchFamily="50" charset="-128"/>
                <a:ea typeface="HGP創英角ﾎﾟｯﾌﾟ体" pitchFamily="50" charset="-128"/>
              </a:rPr>
              <a:t>を構築</a:t>
            </a:r>
            <a:r>
              <a:rPr lang="ja-JP" altLang="en-US" dirty="0">
                <a:latin typeface="HGP創英角ﾎﾟｯﾌﾟ体" pitchFamily="50" charset="-128"/>
                <a:ea typeface="HGP創英角ﾎﾟｯﾌﾟ体" pitchFamily="50" charset="-128"/>
              </a:rPr>
              <a:t>するため</a:t>
            </a:r>
            <a:r>
              <a:rPr lang="ja-JP" altLang="en-US" dirty="0" smtClean="0">
                <a:latin typeface="HGP創英角ﾎﾟｯﾌﾟ体" pitchFamily="50" charset="-128"/>
                <a:ea typeface="HGP創英角ﾎﾟｯﾌﾟ体" pitchFamily="50" charset="-128"/>
              </a:rPr>
              <a:t>にも実習</a:t>
            </a:r>
            <a:r>
              <a:rPr lang="ja-JP" altLang="en-US" dirty="0">
                <a:latin typeface="HGP創英角ﾎﾟｯﾌﾟ体" pitchFamily="50" charset="-128"/>
                <a:ea typeface="HGP創英角ﾎﾟｯﾌﾟ体" pitchFamily="50" charset="-128"/>
              </a:rPr>
              <a:t>に積極的に</a:t>
            </a:r>
            <a:r>
              <a:rPr lang="ja-JP" altLang="en-US" dirty="0" smtClean="0">
                <a:latin typeface="HGP創英角ﾎﾟｯﾌﾟ体" pitchFamily="50" charset="-128"/>
                <a:ea typeface="HGP創英角ﾎﾟｯﾌﾟ体" pitchFamily="50" charset="-128"/>
              </a:rPr>
              <a:t>取り組む</a:t>
            </a:r>
            <a:endParaRPr lang="en-US" altLang="ja-JP" dirty="0" smtClean="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「何か違和感がある」と思ったら、すぐ、指導薬剤師に相談しよう</a:t>
            </a: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32656" y="971600"/>
            <a:ext cx="2020887"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5724525"/>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3059113"/>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4</a:t>
            </a:fld>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15888" y="1403350"/>
            <a:ext cx="6480175" cy="1511300"/>
          </a:xfrm>
          <a:prstGeom prst="rect">
            <a:avLst/>
          </a:prstGeom>
          <a:ln>
            <a:solidFill>
              <a:schemeClr val="tx1">
                <a:lumMod val="95000"/>
                <a:lumOff val="5000"/>
              </a:schemeClr>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700" dirty="0" smtClean="0">
                <a:latin typeface="HGP創英角ﾎﾟｯﾌﾟ体" pitchFamily="50" charset="-128"/>
                <a:ea typeface="HGP創英角ﾎﾟｯﾌﾟ体" pitchFamily="50" charset="-128"/>
              </a:rPr>
              <a:t>自信喪失から精神的な落ち込みが続き、睡眠も取れなくなった</a:t>
            </a:r>
            <a:endParaRPr lang="en-US" altLang="ja-JP" sz="17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700" dirty="0" smtClean="0">
                <a:latin typeface="HGP創英角ﾎﾟｯﾌﾟ体" pitchFamily="50" charset="-128"/>
                <a:ea typeface="HGP創英角ﾎﾟｯﾌﾟ体" pitchFamily="50" charset="-128"/>
              </a:rPr>
              <a:t>失敗を恐れ過度の緊張が続き、精神的に不安定となった</a:t>
            </a:r>
            <a:endParaRPr lang="en-US" altLang="ja-JP" sz="1700" dirty="0" smtClean="0">
              <a:latin typeface="HGP創英角ﾎﾟｯﾌﾟ体" pitchFamily="50" charset="-128"/>
              <a:ea typeface="HGP創英角ﾎﾟｯﾌﾟ体" pitchFamily="50" charset="-128"/>
            </a:endParaRPr>
          </a:p>
          <a:p>
            <a:pPr marL="179388" indent="-179388" algn="ctr" fontAlgn="auto">
              <a:spcAft>
                <a:spcPts val="0"/>
              </a:spcAft>
              <a:buNone/>
              <a:defRPr/>
            </a:pPr>
            <a:r>
              <a:rPr lang="ja-JP" altLang="en-US" sz="1700" dirty="0" smtClean="0">
                <a:latin typeface="HGP創英角ﾎﾟｯﾌﾟ体" pitchFamily="50" charset="-128"/>
                <a:ea typeface="HGP創英角ﾎﾟｯﾌﾟ体" pitchFamily="50" charset="-128"/>
              </a:rPr>
              <a:t>↓</a:t>
            </a:r>
            <a:endParaRPr lang="en-US" altLang="ja-JP" sz="1700" dirty="0" smtClean="0">
              <a:latin typeface="HGP創英角ﾎﾟｯﾌﾟ体" pitchFamily="50" charset="-128"/>
              <a:ea typeface="HGP創英角ﾎﾟｯﾌﾟ体" pitchFamily="50" charset="-128"/>
            </a:endParaRPr>
          </a:p>
          <a:p>
            <a:pPr marL="179388" indent="-179388" algn="ctr" fontAlgn="auto">
              <a:spcAft>
                <a:spcPts val="0"/>
              </a:spcAft>
              <a:buNone/>
              <a:defRPr/>
            </a:pPr>
            <a:r>
              <a:rPr lang="ja-JP" altLang="en-US" sz="1700" u="sng" dirty="0" smtClean="0">
                <a:solidFill>
                  <a:srgbClr val="FF0000"/>
                </a:solidFill>
                <a:latin typeface="HGP創英角ﾎﾟｯﾌﾟ体" pitchFamily="50" charset="-128"/>
                <a:ea typeface="HGP創英角ﾎﾟｯﾌﾟ体" pitchFamily="50" charset="-128"/>
              </a:rPr>
              <a:t>実習先に行くのがつらくなった</a:t>
            </a:r>
            <a:endParaRPr lang="en-US" altLang="ja-JP" sz="1700" u="sng" dirty="0" smtClean="0">
              <a:solidFill>
                <a:srgbClr val="FF0000"/>
              </a:solidFill>
              <a:latin typeface="HGP創英角ﾎﾟｯﾌﾟ体" pitchFamily="50" charset="-128"/>
              <a:ea typeface="HGP創英角ﾎﾟｯﾌﾟ体" pitchFamily="50" charset="-128"/>
            </a:endParaRPr>
          </a:p>
          <a:p>
            <a:pPr marL="179388" indent="-179388" fontAlgn="auto">
              <a:spcAft>
                <a:spcPts val="0"/>
              </a:spcAft>
              <a:defRPr/>
            </a:pPr>
            <a:endParaRPr lang="en-US" altLang="ja-JP" sz="1700" dirty="0" smtClean="0">
              <a:latin typeface="HGP創英角ﾎﾟｯﾌﾟ体" pitchFamily="50" charset="-128"/>
              <a:ea typeface="HGP創英角ﾎﾟｯﾌﾟ体" pitchFamily="50" charset="-128"/>
            </a:endParaRPr>
          </a:p>
        </p:txBody>
      </p:sp>
      <p:sp>
        <p:nvSpPr>
          <p:cNvPr id="6147" name="コンテンツ プレースホルダー 2"/>
          <p:cNvSpPr txBox="1">
            <a:spLocks/>
          </p:cNvSpPr>
          <p:nvPr/>
        </p:nvSpPr>
        <p:spPr bwMode="auto">
          <a:xfrm>
            <a:off x="115888" y="3059113"/>
            <a:ext cx="6480175" cy="1873250"/>
          </a:xfrm>
          <a:prstGeom prst="rect">
            <a:avLst/>
          </a:prstGeom>
          <a:noFill/>
          <a:ln w="9525">
            <a:solidFill>
              <a:schemeClr val="tx1"/>
            </a:solidFill>
            <a:miter lim="800000"/>
            <a:headEnd/>
            <a:tailEnd/>
          </a:ln>
        </p:spPr>
        <p:txBody>
          <a:bodyPr/>
          <a:lstStyle/>
          <a:p>
            <a:pPr marL="285750" indent="-285750">
              <a:spcBef>
                <a:spcPct val="20000"/>
              </a:spcBef>
            </a:pPr>
            <a:endParaRPr lang="en-US" altLang="ja-JP" sz="1700"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スタッフから</a:t>
            </a:r>
            <a:r>
              <a:rPr lang="ja-JP" altLang="en-US" sz="1700" dirty="0">
                <a:latin typeface="HGP創英角ﾎﾟｯﾌﾟ体" pitchFamily="50" charset="-128"/>
                <a:ea typeface="HGP創英角ﾎﾟｯﾌﾟ体" pitchFamily="50" charset="-128"/>
              </a:rPr>
              <a:t>受けたアドバイスの言葉が</a:t>
            </a:r>
            <a:r>
              <a:rPr lang="ja-JP" altLang="en-US" sz="1700" dirty="0" smtClean="0">
                <a:latin typeface="HGP創英角ﾎﾟｯﾌﾟ体" pitchFamily="50" charset="-128"/>
                <a:ea typeface="HGP創英角ﾎﾟｯﾌﾟ体" pitchFamily="50" charset="-128"/>
              </a:rPr>
              <a:t>キツかった</a:t>
            </a:r>
            <a:endParaRPr lang="en-US" altLang="ja-JP" sz="1700"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a:latin typeface="HGP創英角ﾎﾟｯﾌﾟ体" pitchFamily="50" charset="-128"/>
                <a:ea typeface="HGP創英角ﾎﾟｯﾌﾟ体" pitchFamily="50" charset="-128"/>
              </a:rPr>
              <a:t>「何してるの！」といきなり</a:t>
            </a:r>
            <a:r>
              <a:rPr lang="ja-JP" altLang="en-US" sz="1700" dirty="0" smtClean="0">
                <a:latin typeface="HGP創英角ﾎﾟｯﾌﾟ体" pitchFamily="50" charset="-128"/>
                <a:ea typeface="HGP創英角ﾎﾟｯﾌﾟ体" pitchFamily="50" charset="-128"/>
              </a:rPr>
              <a:t>怒られたように感じた</a:t>
            </a:r>
            <a:endParaRPr lang="en-US" altLang="ja-JP" sz="1700"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a:latin typeface="HGP創英角ﾎﾟｯﾌﾟ体" pitchFamily="50" charset="-128"/>
                <a:ea typeface="HGP創英角ﾎﾟｯﾌﾟ体" pitchFamily="50" charset="-128"/>
              </a:rPr>
              <a:t>予習して</a:t>
            </a:r>
            <a:r>
              <a:rPr lang="ja-JP" altLang="en-US" sz="1700" dirty="0" smtClean="0">
                <a:latin typeface="HGP創英角ﾎﾟｯﾌﾟ体" pitchFamily="50" charset="-128"/>
                <a:ea typeface="HGP創英角ﾎﾟｯﾌﾟ体" pitchFamily="50" charset="-128"/>
              </a:rPr>
              <a:t>ない？緊張？などから</a:t>
            </a:r>
            <a:r>
              <a:rPr lang="ja-JP" altLang="en-US" sz="1700" dirty="0">
                <a:latin typeface="HGP創英角ﾎﾟｯﾌﾟ体" pitchFamily="50" charset="-128"/>
                <a:ea typeface="HGP創英角ﾎﾟｯﾌﾟ体" pitchFamily="50" charset="-128"/>
              </a:rPr>
              <a:t>　→　失敗　→　自信喪失</a:t>
            </a:r>
            <a:endParaRPr lang="en-US" altLang="ja-JP" sz="1700"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実習がうまくできなかった</a:t>
            </a:r>
            <a:endParaRPr lang="en-US" altLang="ja-JP" sz="1700" dirty="0">
              <a:latin typeface="HGP創英角ﾎﾟｯﾌﾟ体" pitchFamily="50" charset="-128"/>
              <a:ea typeface="HGP創英角ﾎﾟｯﾌﾟ体" pitchFamily="50" charset="-128"/>
            </a:endParaRPr>
          </a:p>
        </p:txBody>
      </p:sp>
      <p:sp>
        <p:nvSpPr>
          <p:cNvPr id="6148" name="コンテンツ プレースホルダー 2"/>
          <p:cNvSpPr txBox="1">
            <a:spLocks/>
          </p:cNvSpPr>
          <p:nvPr/>
        </p:nvSpPr>
        <p:spPr bwMode="auto">
          <a:xfrm>
            <a:off x="115888" y="5148263"/>
            <a:ext cx="6480175" cy="3384550"/>
          </a:xfrm>
          <a:prstGeom prst="rect">
            <a:avLst/>
          </a:prstGeom>
          <a:noFill/>
          <a:ln w="9525">
            <a:solidFill>
              <a:schemeClr val="tx1"/>
            </a:solidFill>
            <a:miter lim="800000"/>
            <a:headEnd/>
            <a:tailEnd/>
          </a:ln>
        </p:spPr>
        <p:txBody>
          <a:bodyPr/>
          <a:lstStyle/>
          <a:p>
            <a:pPr marL="285750" indent="-285750">
              <a:spcBef>
                <a:spcPct val="20000"/>
              </a:spcBef>
              <a:buFont typeface="Arial" charset="0"/>
              <a:buChar char="•"/>
            </a:pPr>
            <a:endParaRPr lang="en-US" altLang="ja-JP" sz="1700"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一人で悩まないで</a:t>
            </a:r>
            <a:r>
              <a:rPr lang="en-US" altLang="ja-JP" sz="1700" dirty="0" smtClean="0">
                <a:latin typeface="HGP創英角ﾎﾟｯﾌﾟ体" pitchFamily="50" charset="-128"/>
                <a:ea typeface="HGP創英角ﾎﾟｯﾌﾟ体" pitchFamily="50" charset="-128"/>
              </a:rPr>
              <a:t>…</a:t>
            </a:r>
            <a:r>
              <a:rPr lang="ja-JP" altLang="en-US" sz="1700" dirty="0" smtClean="0">
                <a:latin typeface="HGP創英角ﾎﾟｯﾌﾟ体" pitchFamily="50" charset="-128"/>
                <a:ea typeface="HGP創英角ﾎﾟｯﾌﾟ体" pitchFamily="50" charset="-128"/>
              </a:rPr>
              <a:t>　「まずは相談してみよう！」</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怒られた</a:t>
            </a:r>
            <a:r>
              <a:rPr lang="ja-JP" altLang="en-US" sz="1700" dirty="0">
                <a:latin typeface="HGP創英角ﾎﾟｯﾌﾟ体" pitchFamily="50" charset="-128"/>
                <a:ea typeface="HGP創英角ﾎﾟｯﾌﾟ体" pitchFamily="50" charset="-128"/>
              </a:rPr>
              <a:t>理由を冷静に考えて</a:t>
            </a:r>
            <a:r>
              <a:rPr lang="ja-JP" altLang="en-US" sz="1700" dirty="0" smtClean="0">
                <a:latin typeface="HGP創英角ﾎﾟｯﾌﾟ体" pitchFamily="50" charset="-128"/>
                <a:ea typeface="HGP創英角ﾎﾟｯﾌﾟ体" pitchFamily="50" charset="-128"/>
              </a:rPr>
              <a:t>みよう</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pPr>
            <a:r>
              <a:rPr lang="ja-JP" altLang="en-US" sz="1700" dirty="0" smtClean="0">
                <a:latin typeface="HGP創英角ﾎﾟｯﾌﾟ体" pitchFamily="50" charset="-128"/>
                <a:ea typeface="HGP創英角ﾎﾟｯﾌﾟ体" pitchFamily="50" charset="-128"/>
              </a:rPr>
              <a:t>　　（思い悩む</a:t>
            </a:r>
            <a:r>
              <a:rPr lang="ja-JP" altLang="en-US" sz="1700" dirty="0">
                <a:latin typeface="HGP創英角ﾎﾟｯﾌﾟ体" pitchFamily="50" charset="-128"/>
                <a:ea typeface="HGP創英角ﾎﾟｯﾌﾟ体" pitchFamily="50" charset="-128"/>
              </a:rPr>
              <a:t>ことで</a:t>
            </a:r>
            <a:r>
              <a:rPr lang="ja-JP" altLang="en-US" sz="1700" dirty="0" smtClean="0">
                <a:latin typeface="HGP創英角ﾎﾟｯﾌﾟ体" pitchFamily="50" charset="-128"/>
                <a:ea typeface="HGP創英角ﾎﾟｯﾌﾟ体" pitchFamily="50" charset="-128"/>
              </a:rPr>
              <a:t>はありません。自己分析してみることも重要です）</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事実関係を明確にして相談しよう</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薬局やスタッフの事情も冷静に考えてみよう</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スタッフの行動を観察し、自身の行動に改善点はないか考えてみよう</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sz="1700" dirty="0" smtClean="0">
                <a:latin typeface="HGP創英角ﾎﾟｯﾌﾟ体" pitchFamily="50" charset="-128"/>
                <a:ea typeface="HGP創英角ﾎﾟｯﾌﾟ体" pitchFamily="50" charset="-128"/>
              </a:rPr>
              <a:t>「あれっ！」「どうして？」と感じたら、できるだけ早く相談しよう</a:t>
            </a:r>
            <a:endParaRPr lang="en-US" altLang="ja-JP" sz="1700" dirty="0" smtClean="0">
              <a:latin typeface="HGP創英角ﾎﾟｯﾌﾟ体" pitchFamily="50" charset="-128"/>
              <a:ea typeface="HGP創英角ﾎﾟｯﾌﾟ体" pitchFamily="50" charset="-128"/>
            </a:endParaRPr>
          </a:p>
          <a:p>
            <a:pPr marL="285750" indent="-285750">
              <a:spcBef>
                <a:spcPct val="20000"/>
              </a:spcBef>
            </a:pPr>
            <a:r>
              <a:rPr lang="ja-JP" altLang="en-US" sz="1700" dirty="0" smtClean="0">
                <a:latin typeface="HGP創英角ﾎﾟｯﾌﾟ体" pitchFamily="50" charset="-128"/>
                <a:ea typeface="HGP創英角ﾎﾟｯﾌﾟ体" pitchFamily="50" charset="-128"/>
              </a:rPr>
              <a:t>　　　　　　　　　　　　　　　　　</a:t>
            </a:r>
            <a:r>
              <a:rPr lang="en-US" altLang="ja-JP" sz="1700" dirty="0" smtClean="0">
                <a:latin typeface="HGP創英角ﾎﾟｯﾌﾟ体" pitchFamily="50" charset="-128"/>
                <a:ea typeface="HGP創英角ﾎﾟｯﾌﾟ体" pitchFamily="50" charset="-128"/>
              </a:rPr>
              <a:t>(</a:t>
            </a:r>
            <a:r>
              <a:rPr lang="ja-JP" altLang="en-US" sz="1700" dirty="0" smtClean="0">
                <a:latin typeface="HGP創英角ﾎﾟｯﾌﾟ体" pitchFamily="50" charset="-128"/>
                <a:ea typeface="HGP創英角ﾎﾟｯﾌﾟ体" pitchFamily="50" charset="-128"/>
              </a:rPr>
              <a:t>指導薬剤師、薬局のスタッフ、担当教員）</a:t>
            </a:r>
            <a:endParaRPr lang="en-US" altLang="ja-JP" sz="1700" dirty="0">
              <a:latin typeface="HGP創英角ﾎﾟｯﾌﾟ体" pitchFamily="50" charset="-128"/>
              <a:ea typeface="HGP創英角ﾎﾟｯﾌﾟ体" pitchFamily="50" charset="-128"/>
            </a:endParaRPr>
          </a:p>
        </p:txBody>
      </p:sp>
      <p:sp>
        <p:nvSpPr>
          <p:cNvPr id="7" name="正方形/長方形 6"/>
          <p:cNvSpPr/>
          <p:nvPr/>
        </p:nvSpPr>
        <p:spPr>
          <a:xfrm>
            <a:off x="260648" y="1259632"/>
            <a:ext cx="2088232"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4932363"/>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2916238"/>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6153" name="タイトル 1"/>
          <p:cNvSpPr>
            <a:spLocks noGrp="1"/>
          </p:cNvSpPr>
          <p:nvPr>
            <p:ph type="title"/>
          </p:nvPr>
        </p:nvSpPr>
        <p:spPr>
          <a:xfrm>
            <a:off x="115888" y="611188"/>
            <a:ext cx="6481762" cy="576262"/>
          </a:xfrm>
          <a:ln>
            <a:solidFill>
              <a:schemeClr val="tx1"/>
            </a:solidFill>
          </a:ln>
        </p:spPr>
        <p:txBody>
          <a:bodyPr>
            <a:normAutofit/>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実習が上手くこなせず精神的に落ち込んだ時、どうする？</a:t>
            </a: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5</a:t>
            </a:fld>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88913" y="323850"/>
            <a:ext cx="6480175" cy="604838"/>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ハラスメントと感じた時、どうする？</a:t>
            </a:r>
          </a:p>
        </p:txBody>
      </p:sp>
      <p:sp>
        <p:nvSpPr>
          <p:cNvPr id="9219" name="コンテンツ プレースホルダー 2"/>
          <p:cNvSpPr>
            <a:spLocks noGrp="1"/>
          </p:cNvSpPr>
          <p:nvPr>
            <p:ph idx="1"/>
          </p:nvPr>
        </p:nvSpPr>
        <p:spPr>
          <a:xfrm>
            <a:off x="188913" y="1116013"/>
            <a:ext cx="6480175" cy="1800225"/>
          </a:xfrm>
          <a:ln>
            <a:solidFill>
              <a:schemeClr val="tx1"/>
            </a:solidFill>
          </a:ln>
        </p:spPr>
        <p:txBody>
          <a:bodyPr>
            <a:normAutofit/>
          </a:bodyPr>
          <a:lstStyle/>
          <a:p>
            <a:pPr marL="179388" indent="-179388" eaLnBrk="1" hangingPunct="1"/>
            <a:endParaRPr lang="en-US" altLang="ja-JP" sz="1800" dirty="0" smtClean="0">
              <a:latin typeface="HGP創英角ﾎﾟｯﾌﾟ体" pitchFamily="50" charset="-128"/>
              <a:ea typeface="HGP創英角ﾎﾟｯﾌﾟ体" pitchFamily="50" charset="-128"/>
            </a:endParaRPr>
          </a:p>
          <a:p>
            <a:pPr marL="179388" indent="-179388" eaLnBrk="1" hangingPunct="1"/>
            <a:r>
              <a:rPr lang="ja-JP" altLang="en-US" sz="1800" dirty="0" smtClean="0">
                <a:latin typeface="HGP創英角ﾎﾟｯﾌﾟ体" pitchFamily="50" charset="-128"/>
                <a:ea typeface="HGP創英角ﾎﾟｯﾌﾟ体" pitchFamily="50" charset="-128"/>
              </a:rPr>
              <a:t>肩に触れるなど、過度な接触があった</a:t>
            </a:r>
            <a:endParaRPr lang="en-US" altLang="ja-JP" sz="1800" dirty="0" smtClean="0">
              <a:latin typeface="HGP創英角ﾎﾟｯﾌﾟ体" pitchFamily="50" charset="-128"/>
              <a:ea typeface="HGP創英角ﾎﾟｯﾌﾟ体" pitchFamily="50" charset="-128"/>
            </a:endParaRPr>
          </a:p>
          <a:p>
            <a:pPr marL="179388" indent="-179388" eaLnBrk="1" hangingPunct="1"/>
            <a:r>
              <a:rPr lang="ja-JP" altLang="en-US" sz="1800" dirty="0" smtClean="0">
                <a:latin typeface="HGP創英角ﾎﾟｯﾌﾟ体" pitchFamily="50" charset="-128"/>
                <a:ea typeface="HGP創英角ﾎﾟｯﾌﾟ体" pitchFamily="50" charset="-128"/>
              </a:rPr>
              <a:t>過度に接近して指導され、苦痛となった</a:t>
            </a:r>
            <a:endParaRPr lang="en-US" altLang="ja-JP" sz="1800" dirty="0" smtClean="0">
              <a:latin typeface="HGP創英角ﾎﾟｯﾌﾟ体" pitchFamily="50" charset="-128"/>
              <a:ea typeface="HGP創英角ﾎﾟｯﾌﾟ体" pitchFamily="50" charset="-128"/>
            </a:endParaRPr>
          </a:p>
          <a:p>
            <a:pPr marL="179388" indent="-179388" eaLnBrk="1" hangingPunct="1"/>
            <a:r>
              <a:rPr lang="ja-JP" altLang="en-US" sz="1800" dirty="0" smtClean="0">
                <a:latin typeface="HGP創英角ﾎﾟｯﾌﾟ体" pitchFamily="50" charset="-128"/>
                <a:ea typeface="HGP創英角ﾎﾟｯﾌﾟ体" pitchFamily="50" charset="-128"/>
              </a:rPr>
              <a:t>「ダメだ！」、「そんなこともできないのか」などと、高圧的に指導された</a:t>
            </a:r>
            <a:endParaRPr lang="en-US" altLang="ja-JP" sz="1800" dirty="0" smtClean="0">
              <a:latin typeface="HGP創英角ﾎﾟｯﾌﾟ体" pitchFamily="50" charset="-128"/>
              <a:ea typeface="HGP創英角ﾎﾟｯﾌﾟ体" pitchFamily="50" charset="-128"/>
            </a:endParaRPr>
          </a:p>
          <a:p>
            <a:pPr marL="179388" indent="-179388" eaLnBrk="1" hangingPunct="1"/>
            <a:endParaRPr lang="en-US" altLang="ja-JP" sz="1800" dirty="0" smtClean="0">
              <a:latin typeface="HGP創英角ﾎﾟｯﾌﾟ体" pitchFamily="50" charset="-128"/>
              <a:ea typeface="HGP創英角ﾎﾟｯﾌﾟ体" pitchFamily="50" charset="-128"/>
            </a:endParaRPr>
          </a:p>
          <a:p>
            <a:pPr marL="179388" indent="-179388" eaLnBrk="1" hangingPunct="1"/>
            <a:endParaRPr lang="en-US" altLang="ja-JP" sz="1800" dirty="0" smtClean="0">
              <a:latin typeface="HGP創英角ﾎﾟｯﾌﾟ体" pitchFamily="50" charset="-128"/>
              <a:ea typeface="HGP創英角ﾎﾟｯﾌﾟ体" pitchFamily="50" charset="-128"/>
            </a:endParaRPr>
          </a:p>
          <a:p>
            <a:pPr marL="179388" indent="-179388" eaLnBrk="1" hangingPunct="1"/>
            <a:endParaRPr lang="en-US" altLang="ja-JP" sz="1700" dirty="0" smtClean="0">
              <a:latin typeface="HGP創英角ﾎﾟｯﾌﾟ体" pitchFamily="50" charset="-128"/>
              <a:ea typeface="HGP創英角ﾎﾟｯﾌﾟ体" pitchFamily="50" charset="-128"/>
            </a:endParaRPr>
          </a:p>
        </p:txBody>
      </p:sp>
      <p:sp>
        <p:nvSpPr>
          <p:cNvPr id="11269" name="コンテンツ プレースホルダー 2"/>
          <p:cNvSpPr txBox="1">
            <a:spLocks/>
          </p:cNvSpPr>
          <p:nvPr/>
        </p:nvSpPr>
        <p:spPr bwMode="auto">
          <a:xfrm>
            <a:off x="188913" y="3059113"/>
            <a:ext cx="6480175" cy="2232967"/>
          </a:xfrm>
          <a:prstGeom prst="rect">
            <a:avLst/>
          </a:prstGeom>
          <a:noFill/>
          <a:ln w="9525">
            <a:solidFill>
              <a:schemeClr val="tx1"/>
            </a:solidFill>
            <a:miter lim="800000"/>
            <a:headEnd/>
            <a:tailEnd/>
          </a:ln>
          <a:extLst/>
        </p:spPr>
        <p:txBody>
          <a:bodyPr/>
          <a:lstStyle>
            <a:lvl1pPr marL="176213" indent="-176213"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179388" indent="-179388" eaLnBrk="1" hangingPunct="1">
              <a:spcBef>
                <a:spcPct val="20000"/>
              </a:spcBef>
              <a:buFont typeface="Arial" pitchFamily="34" charset="0"/>
              <a:buChar char="•"/>
              <a:defRPr/>
            </a:pPr>
            <a:endParaRPr lang="en-US" altLang="ja-JP"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双方の親近感のずれにより不快感を与えた</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指導薬剤師の熱心さを逆にハラスメントと受け取った</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現場では、事例に対して対応や決定が優先する（理由や見解の説明が遅れることもある）</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指導薬剤師やスタッフも人間、時には機嫌が悪い日もある</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学生の不用意な行動や言動が引き金になることもある</a:t>
            </a:r>
            <a:endParaRPr lang="en-US" altLang="ja-JP" dirty="0" smtClean="0">
              <a:solidFill>
                <a:prstClr val="black"/>
              </a:solidFill>
              <a:latin typeface="HGP創英角ﾎﾟｯﾌﾟ体" pitchFamily="50" charset="-128"/>
              <a:ea typeface="HGP創英角ﾎﾟｯﾌﾟ体" pitchFamily="50" charset="-128"/>
            </a:endParaRPr>
          </a:p>
          <a:p>
            <a:pPr eaLnBrk="1" hangingPunct="1">
              <a:spcBef>
                <a:spcPct val="20000"/>
              </a:spcBef>
              <a:defRPr/>
            </a:pPr>
            <a:endParaRPr lang="en-US" altLang="ja-JP" dirty="0" smtClean="0">
              <a:solidFill>
                <a:prstClr val="black"/>
              </a:solidFill>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5508105"/>
            <a:ext cx="6480175" cy="2664296"/>
          </a:xfrm>
          <a:prstGeom prst="rect">
            <a:avLst/>
          </a:prstGeom>
          <a:noFill/>
          <a:ln w="9525">
            <a:solidFill>
              <a:schemeClr val="tx1"/>
            </a:solidFill>
            <a:miter lim="800000"/>
            <a:headEnd/>
            <a:tailEnd/>
          </a:ln>
        </p:spPr>
        <p:txBody>
          <a:bodyPr/>
          <a:lstStyle/>
          <a:p>
            <a:pPr marL="179388" indent="-179388">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ハラスメントと感じたら、先ずは自身に問題（誤解を招く言動等）がないか考えてみよう</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ハラスメントを我慢</a:t>
            </a:r>
            <a:r>
              <a:rPr lang="ja-JP" altLang="en-US" dirty="0">
                <a:solidFill>
                  <a:prstClr val="black"/>
                </a:solidFill>
                <a:latin typeface="HGP創英角ﾎﾟｯﾌﾟ体" pitchFamily="50" charset="-128"/>
                <a:ea typeface="HGP創英角ﾎﾟｯﾌﾟ体" pitchFamily="50" charset="-128"/>
              </a:rPr>
              <a:t>する必要はありません</a:t>
            </a:r>
            <a:r>
              <a:rPr lang="ja-JP" altLang="en-US" dirty="0" smtClean="0">
                <a:solidFill>
                  <a:prstClr val="black"/>
                </a:solidFill>
                <a:latin typeface="HGP創英角ﾎﾟｯﾌﾟ体" pitchFamily="50" charset="-128"/>
                <a:ea typeface="HGP創英角ﾎﾟｯﾌﾟ体" pitchFamily="50" charset="-128"/>
              </a:rPr>
              <a:t>。当該者に率直に伝えましょう</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当該者に言いにくければ、他のスタッフに相談しましょう</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改善</a:t>
            </a:r>
            <a:r>
              <a:rPr lang="ja-JP" altLang="en-US" dirty="0">
                <a:solidFill>
                  <a:prstClr val="black"/>
                </a:solidFill>
                <a:latin typeface="HGP創英角ﾎﾟｯﾌﾟ体" pitchFamily="50" charset="-128"/>
                <a:ea typeface="HGP創英角ﾎﾟｯﾌﾟ体" pitchFamily="50" charset="-128"/>
              </a:rPr>
              <a:t>され</a:t>
            </a:r>
            <a:r>
              <a:rPr lang="ja-JP" altLang="en-US" dirty="0" smtClean="0">
                <a:solidFill>
                  <a:prstClr val="black"/>
                </a:solidFill>
                <a:latin typeface="HGP創英角ﾎﾟｯﾌﾟ体" pitchFamily="50" charset="-128"/>
                <a:ea typeface="HGP創英角ﾎﾟｯﾌﾟ体" pitchFamily="50" charset="-128"/>
              </a:rPr>
              <a:t>なければ</a:t>
            </a:r>
            <a:r>
              <a:rPr lang="ja-JP" altLang="en-US" dirty="0">
                <a:solidFill>
                  <a:prstClr val="black"/>
                </a:solidFill>
                <a:latin typeface="HGP創英角ﾎﾟｯﾌﾟ体" pitchFamily="50" charset="-128"/>
                <a:ea typeface="HGP創英角ﾎﾟｯﾌﾟ体" pitchFamily="50" charset="-128"/>
              </a:rPr>
              <a:t>、大学の担当教員に報告</a:t>
            </a:r>
            <a:r>
              <a:rPr lang="ja-JP" altLang="en-US" dirty="0" smtClean="0">
                <a:solidFill>
                  <a:prstClr val="black"/>
                </a:solidFill>
                <a:latin typeface="HGP創英角ﾎﾟｯﾌﾟ体" pitchFamily="50" charset="-128"/>
                <a:ea typeface="HGP創英角ﾎﾟｯﾌﾟ体" pitchFamily="50" charset="-128"/>
              </a:rPr>
              <a:t>する</a:t>
            </a:r>
            <a:endParaRPr lang="en-US" altLang="ja-JP" dirty="0">
              <a:solidFill>
                <a:prstClr val="black"/>
              </a:solidFill>
              <a:latin typeface="HGP創英角ﾎﾟｯﾌﾟ体" pitchFamily="50" charset="-128"/>
              <a:ea typeface="HGP創英角ﾎﾟｯﾌﾟ体" pitchFamily="50" charset="-128"/>
            </a:endParaRPr>
          </a:p>
        </p:txBody>
      </p:sp>
      <p:sp>
        <p:nvSpPr>
          <p:cNvPr id="7" name="正方形/長方形 6"/>
          <p:cNvSpPr/>
          <p:nvPr/>
        </p:nvSpPr>
        <p:spPr>
          <a:xfrm>
            <a:off x="332656" y="899592"/>
            <a:ext cx="2068512"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solidFill>
                  <a:prstClr val="white"/>
                </a:solidFill>
                <a:latin typeface="HGP創英角ﾎﾟｯﾌﾟ体" pitchFamily="50" charset="-128"/>
                <a:ea typeface="HGP創英角ﾎﾟｯﾌﾟ体" pitchFamily="50" charset="-128"/>
              </a:rPr>
              <a:t>事　　例</a:t>
            </a:r>
            <a:endParaRPr lang="en-US" altLang="ja-JP" dirty="0">
              <a:solidFill>
                <a:prstClr val="white"/>
              </a:solidFill>
              <a:latin typeface="HGP創英角ﾎﾟｯﾌﾟ体" pitchFamily="50" charset="-128"/>
              <a:ea typeface="HGP創英角ﾎﾟｯﾌﾟ体" pitchFamily="50" charset="-128"/>
            </a:endParaRPr>
          </a:p>
        </p:txBody>
      </p:sp>
      <p:sp>
        <p:nvSpPr>
          <p:cNvPr id="8" name="正方形/長方形 7"/>
          <p:cNvSpPr/>
          <p:nvPr/>
        </p:nvSpPr>
        <p:spPr>
          <a:xfrm>
            <a:off x="320781" y="5362576"/>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solidFill>
                  <a:prstClr val="white"/>
                </a:solidFill>
                <a:latin typeface="HGP創英角ﾎﾟｯﾌﾟ体" pitchFamily="50" charset="-128"/>
                <a:ea typeface="HGP創英角ﾎﾟｯﾌﾟ体" pitchFamily="50" charset="-128"/>
              </a:rPr>
              <a:t>どうすればよい？</a:t>
            </a:r>
            <a:endParaRPr lang="en-US" altLang="ja-JP" dirty="0">
              <a:solidFill>
                <a:prstClr val="white"/>
              </a:solidFill>
              <a:latin typeface="HGP創英角ﾎﾟｯﾌﾟ体" pitchFamily="50" charset="-128"/>
              <a:ea typeface="HGP創英角ﾎﾟｯﾌﾟ体" pitchFamily="50" charset="-128"/>
            </a:endParaRPr>
          </a:p>
        </p:txBody>
      </p:sp>
      <p:sp>
        <p:nvSpPr>
          <p:cNvPr id="9" name="正方形/長方形 8"/>
          <p:cNvSpPr/>
          <p:nvPr/>
        </p:nvSpPr>
        <p:spPr>
          <a:xfrm>
            <a:off x="333375" y="2916238"/>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solidFill>
                  <a:prstClr val="white"/>
                </a:solidFill>
                <a:latin typeface="HGP創英角ﾎﾟｯﾌﾟ体" pitchFamily="50" charset="-128"/>
                <a:ea typeface="HGP創英角ﾎﾟｯﾌﾟ体" pitchFamily="50" charset="-128"/>
              </a:rPr>
              <a:t>なぜ起こったか？</a:t>
            </a:r>
            <a:endParaRPr lang="en-US" altLang="ja-JP" dirty="0">
              <a:solidFill>
                <a:prstClr val="white"/>
              </a:solidFill>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6</a:t>
            </a:fld>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188913" y="611188"/>
            <a:ext cx="6480175" cy="648444"/>
          </a:xfrm>
          <a:ln>
            <a:solidFill>
              <a:schemeClr val="tx1"/>
            </a:solidFill>
          </a:ln>
        </p:spPr>
        <p:txBody>
          <a:bodyPr>
            <a:normAutofit/>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「これが実務実習？」と感じた時、どうする？</a:t>
            </a:r>
          </a:p>
        </p:txBody>
      </p:sp>
      <p:sp>
        <p:nvSpPr>
          <p:cNvPr id="13315" name="コンテンツ プレースホルダー 2"/>
          <p:cNvSpPr>
            <a:spLocks noGrp="1"/>
          </p:cNvSpPr>
          <p:nvPr>
            <p:ph idx="1"/>
          </p:nvPr>
        </p:nvSpPr>
        <p:spPr>
          <a:xfrm>
            <a:off x="188640" y="1547664"/>
            <a:ext cx="6480175" cy="1512168"/>
          </a:xfrm>
          <a:ln>
            <a:solidFill>
              <a:schemeClr val="tx1"/>
            </a:solidFill>
          </a:ln>
        </p:spPr>
        <p:txBody>
          <a:bodyPr>
            <a:normAutofit fontScale="92500" lnSpcReduction="10000"/>
          </a:bodyPr>
          <a:lstStyle/>
          <a:p>
            <a:pPr marL="0" indent="0">
              <a:buFont typeface="Arial" charset="0"/>
              <a:buNone/>
              <a:defRPr/>
            </a:pP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800" dirty="0" smtClean="0">
                <a:solidFill>
                  <a:prstClr val="black"/>
                </a:solidFill>
                <a:latin typeface="HGP創英角ﾎﾟｯﾌﾟ体" pitchFamily="50" charset="-128"/>
                <a:ea typeface="HGP創英角ﾎﾟｯﾌﾟ体" pitchFamily="50" charset="-128"/>
              </a:rPr>
              <a:t>アルバイト</a:t>
            </a:r>
            <a:r>
              <a:rPr lang="ja-JP" altLang="en-US" sz="1800" dirty="0">
                <a:solidFill>
                  <a:prstClr val="black"/>
                </a:solidFill>
                <a:latin typeface="HGP創英角ﾎﾟｯﾌﾟ体" pitchFamily="50" charset="-128"/>
                <a:ea typeface="HGP創英角ﾎﾟｯﾌﾟ体" pitchFamily="50" charset="-128"/>
              </a:rPr>
              <a:t>のように扱われて業務を</a:t>
            </a:r>
            <a:r>
              <a:rPr lang="ja-JP" altLang="en-US" sz="1800" dirty="0" smtClean="0">
                <a:solidFill>
                  <a:prstClr val="black"/>
                </a:solidFill>
                <a:latin typeface="HGP創英角ﾎﾟｯﾌﾟ体" pitchFamily="50" charset="-128"/>
                <a:ea typeface="HGP創英角ﾎﾟｯﾌﾟ体" pitchFamily="50" charset="-128"/>
              </a:rPr>
              <a:t>させられた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800" dirty="0" smtClean="0">
                <a:solidFill>
                  <a:srgbClr val="000000"/>
                </a:solidFill>
                <a:latin typeface="HGP創英角ﾎﾟｯﾌﾟ体" pitchFamily="50" charset="-128"/>
                <a:ea typeface="HGP創英角ﾎﾟｯﾌﾟ体" pitchFamily="50" charset="-128"/>
              </a:rPr>
              <a:t>勤務シフト表に入れられた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800" dirty="0" smtClean="0">
                <a:solidFill>
                  <a:prstClr val="black"/>
                </a:solidFill>
                <a:latin typeface="HGP創英角ﾎﾟｯﾌﾟ体" pitchFamily="50" charset="-128"/>
                <a:ea typeface="HGP創英角ﾎﾟｯﾌﾟ体" pitchFamily="50" charset="-128"/>
              </a:rPr>
              <a:t>決められた実習項目の指導を</a:t>
            </a:r>
            <a:r>
              <a:rPr lang="ja-JP" altLang="en-US" sz="1800" dirty="0">
                <a:solidFill>
                  <a:prstClr val="black"/>
                </a:solidFill>
                <a:latin typeface="HGP創英角ﾎﾟｯﾌﾟ体" pitchFamily="50" charset="-128"/>
                <a:ea typeface="HGP創英角ﾎﾟｯﾌﾟ体" pitchFamily="50" charset="-128"/>
              </a:rPr>
              <a:t>受けていないと</a:t>
            </a:r>
            <a:r>
              <a:rPr lang="ja-JP" altLang="en-US" sz="1800" dirty="0" smtClean="0">
                <a:solidFill>
                  <a:prstClr val="black"/>
                </a:solidFill>
                <a:latin typeface="HGP創英角ﾎﾟｯﾌﾟ体" pitchFamily="50" charset="-128"/>
                <a:ea typeface="HGP創英角ﾎﾟｯﾌﾟ体" pitchFamily="50" charset="-128"/>
              </a:rPr>
              <a:t>感じた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800" dirty="0" smtClean="0">
                <a:solidFill>
                  <a:prstClr val="black"/>
                </a:solidFill>
                <a:latin typeface="HGP創英角ﾎﾟｯﾌﾟ体" pitchFamily="50" charset="-128"/>
                <a:ea typeface="HGP創英角ﾎﾟｯﾌﾟ体" pitchFamily="50" charset="-128"/>
              </a:rPr>
              <a:t>指示もなく放置されているように感じた</a:t>
            </a:r>
            <a:endParaRPr lang="en-US" altLang="ja-JP" sz="1800" dirty="0" smtClean="0">
              <a:solidFill>
                <a:prstClr val="black"/>
              </a:solidFill>
              <a:latin typeface="HGP創英角ﾎﾟｯﾌﾟ体" pitchFamily="50" charset="-128"/>
              <a:ea typeface="HGP創英角ﾎﾟｯﾌﾟ体" pitchFamily="50" charset="-128"/>
            </a:endParaRPr>
          </a:p>
        </p:txBody>
      </p:sp>
      <p:sp>
        <p:nvSpPr>
          <p:cNvPr id="10244" name="コンテンツ プレースホルダー 2"/>
          <p:cNvSpPr txBox="1">
            <a:spLocks/>
          </p:cNvSpPr>
          <p:nvPr/>
        </p:nvSpPr>
        <p:spPr bwMode="auto">
          <a:xfrm>
            <a:off x="188640" y="3203848"/>
            <a:ext cx="6480175" cy="2088232"/>
          </a:xfrm>
          <a:prstGeom prst="rect">
            <a:avLst/>
          </a:prstGeom>
          <a:noFill/>
          <a:ln w="9525">
            <a:solidFill>
              <a:schemeClr val="tx1"/>
            </a:solidFill>
            <a:miter lim="800000"/>
            <a:headEnd/>
            <a:tailEnd/>
          </a:ln>
        </p:spPr>
        <p:txBody>
          <a:bodyPr>
            <a:normAutofit fontScale="92500" lnSpcReduction="10000"/>
          </a:bodyPr>
          <a:lstStyle/>
          <a:p>
            <a:pPr marL="179388" indent="-179388">
              <a:spcBef>
                <a:spcPct val="20000"/>
              </a:spcBef>
              <a:buFont typeface="Arial" charset="0"/>
              <a:buChar char="•"/>
            </a:pP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smtClean="0">
                <a:solidFill>
                  <a:srgbClr val="000000"/>
                </a:solidFill>
                <a:latin typeface="HGP創英角ﾎﾟｯﾌﾟ体" pitchFamily="50" charset="-128"/>
                <a:ea typeface="HGP創英角ﾎﾟｯﾌﾟ体" pitchFamily="50" charset="-128"/>
              </a:rPr>
              <a:t>業務が忙しいため、日によってはコアカリキュラムに沿ったスケジュールで実習を行えなかった</a:t>
            </a:r>
            <a:endParaRPr lang="en-US" altLang="ja-JP" dirty="0" smtClean="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a:solidFill>
                  <a:srgbClr val="000000"/>
                </a:solidFill>
                <a:latin typeface="HGP創英角ﾎﾟｯﾌﾟ体" pitchFamily="50" charset="-128"/>
                <a:ea typeface="HGP創英角ﾎﾟｯﾌﾟ体" pitchFamily="50" charset="-128"/>
              </a:rPr>
              <a:t>学生に合わせた指導体制を確保するため、学生をシフト表に入れて</a:t>
            </a:r>
            <a:r>
              <a:rPr lang="ja-JP" altLang="en-US" dirty="0" smtClean="0">
                <a:solidFill>
                  <a:srgbClr val="000000"/>
                </a:solidFill>
                <a:latin typeface="HGP創英角ﾎﾟｯﾌﾟ体" pitchFamily="50" charset="-128"/>
                <a:ea typeface="HGP創英角ﾎﾟｯﾌﾟ体" pitchFamily="50" charset="-128"/>
              </a:rPr>
              <a:t>いた</a:t>
            </a:r>
            <a:endParaRPr lang="en-US" altLang="ja-JP" dirty="0" smtClean="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smtClean="0">
                <a:solidFill>
                  <a:srgbClr val="000000"/>
                </a:solidFill>
                <a:latin typeface="HGP創英角ﾎﾟｯﾌﾟ体" pitchFamily="50" charset="-128"/>
                <a:ea typeface="HGP創英角ﾎﾟｯﾌﾟ体" pitchFamily="50" charset="-128"/>
              </a:rPr>
              <a:t>実習</a:t>
            </a:r>
            <a:r>
              <a:rPr lang="ja-JP" altLang="en-US" dirty="0">
                <a:solidFill>
                  <a:srgbClr val="000000"/>
                </a:solidFill>
                <a:latin typeface="HGP創英角ﾎﾟｯﾌﾟ体" pitchFamily="50" charset="-128"/>
                <a:ea typeface="HGP創英角ﾎﾟｯﾌﾟ体" pitchFamily="50" charset="-128"/>
              </a:rPr>
              <a:t>の進め方についてのコンセンサスが取れていない</a:t>
            </a: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a:solidFill>
                  <a:srgbClr val="000000"/>
                </a:solidFill>
                <a:latin typeface="HGP創英角ﾎﾟｯﾌﾟ体" pitchFamily="50" charset="-128"/>
                <a:ea typeface="HGP創英角ﾎﾟｯﾌﾟ体" pitchFamily="50" charset="-128"/>
              </a:rPr>
              <a:t>決められた実習時間を逸脱して</a:t>
            </a:r>
            <a:r>
              <a:rPr lang="ja-JP" altLang="en-US" dirty="0" smtClean="0">
                <a:solidFill>
                  <a:srgbClr val="000000"/>
                </a:solidFill>
                <a:latin typeface="HGP創英角ﾎﾟｯﾌﾟ体" pitchFamily="50" charset="-128"/>
                <a:ea typeface="HGP創英角ﾎﾟｯﾌﾟ体" pitchFamily="50" charset="-128"/>
              </a:rPr>
              <a:t>いる</a:t>
            </a:r>
            <a:endParaRPr lang="en-US" altLang="ja-JP" dirty="0" smtClean="0">
              <a:solidFill>
                <a:srgbClr val="000000"/>
              </a:solidFill>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90922" y="5580112"/>
            <a:ext cx="6480175" cy="2447925"/>
          </a:xfrm>
          <a:prstGeom prst="rect">
            <a:avLst/>
          </a:prstGeom>
          <a:noFill/>
          <a:ln w="9525">
            <a:solidFill>
              <a:schemeClr val="tx1"/>
            </a:solidFill>
            <a:miter lim="800000"/>
            <a:headEnd/>
            <a:tailEnd/>
          </a:ln>
        </p:spPr>
        <p:txBody>
          <a:bodyPr/>
          <a:lstStyle/>
          <a:p>
            <a:pPr>
              <a:spcBef>
                <a:spcPct val="20000"/>
              </a:spcBef>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実習がスケジュールどおりに行われなかった原因を考え、不明であれば指導薬剤師に確認しよう</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予習不足など原因が自らにあるのであれば、是正するよう努める</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業務が忙しい時の対応は予め指導薬剤師と相談しておく</a:t>
            </a:r>
            <a:endParaRPr lang="en-US" altLang="ja-JP" dirty="0">
              <a:solidFill>
                <a:prstClr val="black"/>
              </a:solidFill>
              <a:latin typeface="HGP創英角ﾎﾟｯﾌﾟ体" pitchFamily="50" charset="-128"/>
              <a:ea typeface="HGP創英角ﾎﾟｯﾌﾟ体" pitchFamily="50" charset="-128"/>
            </a:endParaRPr>
          </a:p>
        </p:txBody>
      </p:sp>
      <p:sp>
        <p:nvSpPr>
          <p:cNvPr id="7" name="正方形/長方形 6"/>
          <p:cNvSpPr/>
          <p:nvPr/>
        </p:nvSpPr>
        <p:spPr>
          <a:xfrm>
            <a:off x="332656" y="1259632"/>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50987" y="5316587"/>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20781" y="3070951"/>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7</a:t>
            </a:fld>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188913" y="468313"/>
            <a:ext cx="6480175" cy="1008062"/>
          </a:xfrm>
          <a:ln>
            <a:solidFill>
              <a:schemeClr val="tx1"/>
            </a:solidFill>
          </a:ln>
        </p:spPr>
        <p:txBody>
          <a:bodyPr/>
          <a:lstStyle/>
          <a:p>
            <a:r>
              <a:rPr lang="ja-JP" altLang="en-US" sz="2000" dirty="0" smtClean="0">
                <a:solidFill>
                  <a:srgbClr val="0000FF"/>
                </a:solidFill>
                <a:latin typeface="HGP創英角ﾎﾟｯﾌﾟ体" pitchFamily="50" charset="-128"/>
                <a:ea typeface="HGP創英角ﾎﾟｯﾌﾟ体" pitchFamily="50" charset="-128"/>
              </a:rPr>
              <a:t>実務実習を逸脱すると思われる行為を強制された時、</a:t>
            </a:r>
            <a:r>
              <a:rPr lang="en-US" altLang="ja-JP" sz="2000" dirty="0" smtClean="0">
                <a:solidFill>
                  <a:srgbClr val="0000FF"/>
                </a:solidFill>
                <a:latin typeface="HGP創英角ﾎﾟｯﾌﾟ体" pitchFamily="50" charset="-128"/>
                <a:ea typeface="HGP創英角ﾎﾟｯﾌﾟ体" pitchFamily="50" charset="-128"/>
              </a:rPr>
              <a:t/>
            </a:r>
            <a:br>
              <a:rPr lang="en-US" altLang="ja-JP" sz="2000" dirty="0" smtClean="0">
                <a:solidFill>
                  <a:srgbClr val="0000FF"/>
                </a:solidFill>
                <a:latin typeface="HGP創英角ﾎﾟｯﾌﾟ体" pitchFamily="50" charset="-128"/>
                <a:ea typeface="HGP創英角ﾎﾟｯﾌﾟ体" pitchFamily="50" charset="-128"/>
              </a:rPr>
            </a:br>
            <a:r>
              <a:rPr lang="ja-JP" altLang="en-US" sz="2000" dirty="0" smtClean="0">
                <a:solidFill>
                  <a:srgbClr val="0000FF"/>
                </a:solidFill>
                <a:latin typeface="HGP創英角ﾎﾟｯﾌﾟ体" pitchFamily="50" charset="-128"/>
                <a:ea typeface="HGP創英角ﾎﾟｯﾌﾟ体" pitchFamily="50" charset="-128"/>
              </a:rPr>
              <a:t>どうする？</a:t>
            </a:r>
          </a:p>
        </p:txBody>
      </p:sp>
      <p:sp>
        <p:nvSpPr>
          <p:cNvPr id="11267" name="コンテンツ プレースホルダー 2"/>
          <p:cNvSpPr>
            <a:spLocks noGrp="1"/>
          </p:cNvSpPr>
          <p:nvPr>
            <p:ph idx="1"/>
          </p:nvPr>
        </p:nvSpPr>
        <p:spPr>
          <a:xfrm>
            <a:off x="188913" y="1619250"/>
            <a:ext cx="6480175" cy="1873250"/>
          </a:xfrm>
          <a:ln>
            <a:solidFill>
              <a:schemeClr val="tx1"/>
            </a:solidFill>
          </a:ln>
        </p:spPr>
        <p:txBody>
          <a:bodyPr/>
          <a:lstStyle/>
          <a:p>
            <a:pPr marL="179388" indent="-179388">
              <a:buFont typeface="Arial" charset="0"/>
              <a:buNone/>
            </a:pPr>
            <a:endParaRPr lang="en-US" altLang="ja-JP" sz="1800" dirty="0" smtClean="0">
              <a:solidFill>
                <a:srgbClr val="000000"/>
              </a:solidFill>
              <a:latin typeface="HGP創英角ﾎﾟｯﾌﾟ体" pitchFamily="50" charset="-128"/>
              <a:ea typeface="HGP創英角ﾎﾟｯﾌﾟ体" pitchFamily="50" charset="-128"/>
            </a:endParaRPr>
          </a:p>
          <a:p>
            <a:pPr marL="179388" indent="-179388">
              <a:buFont typeface="Arial" charset="0"/>
              <a:buNone/>
            </a:pPr>
            <a:r>
              <a:rPr lang="ja-JP" altLang="en-US" sz="1800" dirty="0" smtClean="0">
                <a:solidFill>
                  <a:srgbClr val="000000"/>
                </a:solidFill>
                <a:latin typeface="HGP創英角ﾎﾟｯﾌﾟ体" pitchFamily="50" charset="-128"/>
                <a:ea typeface="HGP創英角ﾎﾟｯﾌﾟ体" pitchFamily="50" charset="-128"/>
              </a:rPr>
              <a:t>時間外での実習生の拘束</a:t>
            </a:r>
            <a:endParaRPr lang="en-US" altLang="ja-JP" sz="1800" dirty="0" smtClean="0">
              <a:solidFill>
                <a:srgbClr val="000000"/>
              </a:solidFill>
              <a:latin typeface="HGP創英角ﾎﾟｯﾌﾟ体" pitchFamily="50" charset="-128"/>
              <a:ea typeface="HGP創英角ﾎﾟｯﾌﾟ体" pitchFamily="50" charset="-128"/>
            </a:endParaRPr>
          </a:p>
          <a:p>
            <a:pPr marL="179388" indent="-179388"/>
            <a:r>
              <a:rPr lang="ja-JP" altLang="en-US" sz="1800" dirty="0" smtClean="0">
                <a:solidFill>
                  <a:srgbClr val="000000"/>
                </a:solidFill>
                <a:latin typeface="HGP創英角ﾎﾟｯﾌﾟ体" pitchFamily="50" charset="-128"/>
                <a:ea typeface="HGP創英角ﾎﾟｯﾌﾟ体" pitchFamily="50" charset="-128"/>
              </a:rPr>
              <a:t>企業のセミナーへの参加を強制される</a:t>
            </a:r>
            <a:endParaRPr lang="en-US" altLang="ja-JP" sz="1800" dirty="0" smtClean="0">
              <a:solidFill>
                <a:srgbClr val="000000"/>
              </a:solidFill>
              <a:latin typeface="HGP創英角ﾎﾟｯﾌﾟ体" pitchFamily="50" charset="-128"/>
              <a:ea typeface="HGP創英角ﾎﾟｯﾌﾟ体" pitchFamily="50" charset="-128"/>
            </a:endParaRPr>
          </a:p>
          <a:p>
            <a:pPr marL="179388" indent="-179388"/>
            <a:r>
              <a:rPr lang="ja-JP" altLang="en-US" sz="1800" dirty="0" smtClean="0">
                <a:solidFill>
                  <a:srgbClr val="000000"/>
                </a:solidFill>
                <a:latin typeface="HGP創英角ﾎﾟｯﾌﾟ体" pitchFamily="50" charset="-128"/>
                <a:ea typeface="HGP創英角ﾎﾟｯﾌﾟ体" pitchFamily="50" charset="-128"/>
              </a:rPr>
              <a:t>実習施設の食事会への参加を強制される</a:t>
            </a:r>
            <a:endParaRPr lang="en-US" altLang="ja-JP" sz="1800" dirty="0" smtClean="0">
              <a:solidFill>
                <a:srgbClr val="000000"/>
              </a:solidFill>
              <a:latin typeface="HGP創英角ﾎﾟｯﾌﾟ体" pitchFamily="50" charset="-128"/>
              <a:ea typeface="HGP創英角ﾎﾟｯﾌﾟ体" pitchFamily="50" charset="-128"/>
            </a:endParaRPr>
          </a:p>
          <a:p>
            <a:pPr marL="179388" indent="-179388"/>
            <a:r>
              <a:rPr lang="ja-JP" altLang="en-US" sz="1800" dirty="0" smtClean="0">
                <a:solidFill>
                  <a:srgbClr val="000000"/>
                </a:solidFill>
                <a:latin typeface="HGP創英角ﾎﾟｯﾌﾟ体" pitchFamily="50" charset="-128"/>
                <a:ea typeface="HGP創英角ﾎﾟｯﾌﾟ体" pitchFamily="50" charset="-128"/>
              </a:rPr>
              <a:t>政治活動や宗教活動に参加させられる</a:t>
            </a:r>
          </a:p>
        </p:txBody>
      </p:sp>
      <p:sp>
        <p:nvSpPr>
          <p:cNvPr id="11268" name="コンテンツ プレースホルダー 2"/>
          <p:cNvSpPr txBox="1">
            <a:spLocks/>
          </p:cNvSpPr>
          <p:nvPr/>
        </p:nvSpPr>
        <p:spPr bwMode="auto">
          <a:xfrm>
            <a:off x="188913" y="3635375"/>
            <a:ext cx="6480175" cy="1800225"/>
          </a:xfrm>
          <a:prstGeom prst="rect">
            <a:avLst/>
          </a:prstGeom>
          <a:noFill/>
          <a:ln w="9525">
            <a:solidFill>
              <a:schemeClr val="tx1"/>
            </a:solidFill>
            <a:miter lim="800000"/>
            <a:headEnd/>
            <a:tailEnd/>
          </a:ln>
        </p:spPr>
        <p:txBody>
          <a:bodyPr/>
          <a:lstStyle/>
          <a:p>
            <a:pPr marL="179388" indent="-179388">
              <a:spcBef>
                <a:spcPct val="20000"/>
              </a:spcBef>
              <a:tabLst>
                <a:tab pos="179388" algn="l"/>
              </a:tabLst>
            </a:pP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tabLst>
                <a:tab pos="179388" algn="l"/>
              </a:tabLst>
            </a:pPr>
            <a:r>
              <a:rPr lang="ja-JP" altLang="en-US" dirty="0" smtClean="0">
                <a:solidFill>
                  <a:srgbClr val="000000"/>
                </a:solidFill>
                <a:latin typeface="HGP創英角ﾎﾟｯﾌﾟ体" pitchFamily="50" charset="-128"/>
                <a:ea typeface="HGP創英角ﾎﾟｯﾌﾟ体" pitchFamily="50" charset="-128"/>
              </a:rPr>
              <a:t>指導薬剤師が、良かれと思い企業</a:t>
            </a:r>
            <a:r>
              <a:rPr lang="ja-JP" altLang="en-US" dirty="0">
                <a:solidFill>
                  <a:srgbClr val="000000"/>
                </a:solidFill>
                <a:latin typeface="HGP創英角ﾎﾟｯﾌﾟ体" pitchFamily="50" charset="-128"/>
                <a:ea typeface="HGP創英角ﾎﾟｯﾌﾟ体" pitchFamily="50" charset="-128"/>
              </a:rPr>
              <a:t>の</a:t>
            </a:r>
            <a:r>
              <a:rPr lang="ja-JP" altLang="en-US" dirty="0" smtClean="0">
                <a:solidFill>
                  <a:srgbClr val="000000"/>
                </a:solidFill>
                <a:latin typeface="HGP創英角ﾎﾟｯﾌﾟ体" pitchFamily="50" charset="-128"/>
                <a:ea typeface="HGP創英角ﾎﾟｯﾌﾟ体" pitchFamily="50" charset="-128"/>
              </a:rPr>
              <a:t>セミナーへ参加させた</a:t>
            </a: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tabLst>
                <a:tab pos="179388" algn="l"/>
              </a:tabLst>
            </a:pPr>
            <a:r>
              <a:rPr lang="ja-JP" altLang="en-US" dirty="0" smtClean="0">
                <a:solidFill>
                  <a:srgbClr val="000000"/>
                </a:solidFill>
                <a:latin typeface="HGP創英角ﾎﾟｯﾌﾟ体" pitchFamily="50" charset="-128"/>
                <a:ea typeface="HGP創英角ﾎﾟｯﾌﾟ体" pitchFamily="50" charset="-128"/>
              </a:rPr>
              <a:t>学生の都合も聞かず「親睦会等への参加」を強制された</a:t>
            </a: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tabLst>
                <a:tab pos="179388" algn="l"/>
              </a:tabLst>
            </a:pPr>
            <a:r>
              <a:rPr lang="ja-JP" altLang="en-US" dirty="0">
                <a:solidFill>
                  <a:srgbClr val="000000"/>
                </a:solidFill>
                <a:latin typeface="HGP創英角ﾎﾟｯﾌﾟ体" pitchFamily="50" charset="-128"/>
                <a:ea typeface="HGP創英角ﾎﾟｯﾌﾟ体" pitchFamily="50" charset="-128"/>
              </a:rPr>
              <a:t>薬局や指導者個人の趣味・趣向</a:t>
            </a:r>
            <a:r>
              <a:rPr lang="ja-JP" altLang="en-US" dirty="0" smtClean="0">
                <a:solidFill>
                  <a:srgbClr val="000000"/>
                </a:solidFill>
                <a:latin typeface="HGP創英角ﾎﾟｯﾌﾟ体" pitchFamily="50" charset="-128"/>
                <a:ea typeface="HGP創英角ﾎﾟｯﾌﾟ体" pitchFamily="50" charset="-128"/>
              </a:rPr>
              <a:t>を押し付けられた</a:t>
            </a:r>
            <a:endParaRPr lang="en-US" altLang="ja-JP" dirty="0">
              <a:solidFill>
                <a:srgbClr val="000000"/>
              </a:solidFill>
              <a:latin typeface="HGP創英角ﾎﾟｯﾌﾟ体" pitchFamily="50" charset="-128"/>
              <a:ea typeface="HGP創英角ﾎﾟｯﾌﾟ体" pitchFamily="50" charset="-128"/>
            </a:endParaRPr>
          </a:p>
        </p:txBody>
      </p:sp>
      <p:sp>
        <p:nvSpPr>
          <p:cNvPr id="11269" name="コンテンツ プレースホルダー 2"/>
          <p:cNvSpPr txBox="1">
            <a:spLocks/>
          </p:cNvSpPr>
          <p:nvPr/>
        </p:nvSpPr>
        <p:spPr bwMode="auto">
          <a:xfrm>
            <a:off x="188913" y="5580063"/>
            <a:ext cx="6480175" cy="3096393"/>
          </a:xfrm>
          <a:prstGeom prst="rect">
            <a:avLst/>
          </a:prstGeom>
          <a:noFill/>
          <a:ln w="9525">
            <a:solidFill>
              <a:schemeClr val="tx1"/>
            </a:solidFill>
            <a:miter lim="800000"/>
            <a:headEnd/>
            <a:tailEnd/>
          </a:ln>
        </p:spPr>
        <p:txBody>
          <a:bodyPr/>
          <a:lstStyle/>
          <a:p>
            <a:pPr marL="179388" indent="-179388">
              <a:spcBef>
                <a:spcPct val="20000"/>
              </a:spcBef>
            </a:pP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smtClean="0">
                <a:solidFill>
                  <a:srgbClr val="000000"/>
                </a:solidFill>
                <a:latin typeface="HGP創英角ﾎﾟｯﾌﾟ体" pitchFamily="50" charset="-128"/>
                <a:ea typeface="HGP創英角ﾎﾟｯﾌﾟ体" pitchFamily="50" charset="-128"/>
              </a:rPr>
              <a:t>参加する意味を指導薬剤師に確認しよう。時間外のセミナー等をどのように捉えるかは学生の考え方次第です</a:t>
            </a:r>
            <a:endParaRPr lang="en-US" altLang="ja-JP" dirty="0" smtClean="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smtClean="0">
                <a:solidFill>
                  <a:srgbClr val="000000"/>
                </a:solidFill>
                <a:latin typeface="HGP創英角ﾎﾟｯﾌﾟ体" pitchFamily="50" charset="-128"/>
                <a:ea typeface="HGP創英角ﾎﾟｯﾌﾟ体" pitchFamily="50" charset="-128"/>
              </a:rPr>
              <a:t>実習スケジュール外の誘いについて、納得がいかない場合ははっきり断りましょう</a:t>
            </a:r>
          </a:p>
          <a:p>
            <a:pPr marL="179388" indent="-179388">
              <a:spcBef>
                <a:spcPct val="20000"/>
              </a:spcBef>
              <a:buFont typeface="Arial" charset="0"/>
              <a:buChar char="•"/>
            </a:pPr>
            <a:r>
              <a:rPr lang="ja-JP" altLang="en-US" dirty="0" smtClean="0">
                <a:solidFill>
                  <a:srgbClr val="000000"/>
                </a:solidFill>
                <a:latin typeface="HGP創英角ﾎﾟｯﾌﾟ体" pitchFamily="50" charset="-128"/>
                <a:ea typeface="HGP創英角ﾎﾟｯﾌﾟ体" pitchFamily="50" charset="-128"/>
              </a:rPr>
              <a:t>実習中の政治活動や宗教活動への勧誘は、指導薬剤師も実習生も慎まなければならない</a:t>
            </a:r>
            <a:endParaRPr lang="en-US" altLang="ja-JP" dirty="0">
              <a:solidFill>
                <a:srgbClr val="000000"/>
              </a:solidFill>
              <a:latin typeface="HGP創英角ﾎﾟｯﾌﾟ体" pitchFamily="50" charset="-128"/>
              <a:ea typeface="HGP創英角ﾎﾟｯﾌﾟ体" pitchFamily="50" charset="-128"/>
            </a:endParaRPr>
          </a:p>
          <a:p>
            <a:pPr marL="179388" indent="-179388">
              <a:spcBef>
                <a:spcPct val="20000"/>
              </a:spcBef>
              <a:buFont typeface="Arial" charset="0"/>
              <a:buChar char="•"/>
            </a:pPr>
            <a:r>
              <a:rPr lang="ja-JP" altLang="en-US" dirty="0">
                <a:solidFill>
                  <a:srgbClr val="000000"/>
                </a:solidFill>
                <a:latin typeface="HGP創英角ﾎﾟｯﾌﾟ体" pitchFamily="50" charset="-128"/>
                <a:ea typeface="HGP創英角ﾎﾟｯﾌﾟ体" pitchFamily="50" charset="-128"/>
              </a:rPr>
              <a:t>実習スケジュールと関係ない活動に参加しなかったことが実習評価に影響を与えることは</a:t>
            </a:r>
            <a:r>
              <a:rPr lang="ja-JP" altLang="en-US" dirty="0" smtClean="0">
                <a:solidFill>
                  <a:srgbClr val="000000"/>
                </a:solidFill>
                <a:latin typeface="HGP創英角ﾎﾟｯﾌﾟ体" pitchFamily="50" charset="-128"/>
                <a:ea typeface="HGP創英角ﾎﾟｯﾌﾟ体" pitchFamily="50" charset="-128"/>
              </a:rPr>
              <a:t>ない（</a:t>
            </a:r>
            <a:r>
              <a:rPr lang="ja-JP" altLang="en-US" dirty="0">
                <a:solidFill>
                  <a:srgbClr val="000000"/>
                </a:solidFill>
                <a:latin typeface="HGP創英角ﾎﾟｯﾌﾟ体" pitchFamily="50" charset="-128"/>
                <a:ea typeface="HGP創英角ﾎﾟｯﾌﾟ体" pitchFamily="50" charset="-128"/>
              </a:rPr>
              <a:t>評価に影響していると感じたら指導教員に相談すること</a:t>
            </a:r>
            <a:r>
              <a:rPr lang="ja-JP" altLang="en-US" dirty="0" smtClean="0">
                <a:solidFill>
                  <a:srgbClr val="000000"/>
                </a:solidFill>
                <a:latin typeface="HGP創英角ﾎﾟｯﾌﾟ体" pitchFamily="50" charset="-128"/>
                <a:ea typeface="HGP創英角ﾎﾟｯﾌﾟ体" pitchFamily="50" charset="-128"/>
              </a:rPr>
              <a:t>）</a:t>
            </a:r>
            <a:endParaRPr lang="en-US" altLang="ja-JP" dirty="0" smtClean="0">
              <a:solidFill>
                <a:srgbClr val="000000"/>
              </a:solidFill>
              <a:latin typeface="HGP創英角ﾎﾟｯﾌﾟ体" pitchFamily="50" charset="-128"/>
              <a:ea typeface="HGP創英角ﾎﾟｯﾌﾟ体" pitchFamily="50" charset="-128"/>
            </a:endParaRPr>
          </a:p>
        </p:txBody>
      </p:sp>
      <p:sp>
        <p:nvSpPr>
          <p:cNvPr id="7" name="正方形/長方形 6"/>
          <p:cNvSpPr/>
          <p:nvPr/>
        </p:nvSpPr>
        <p:spPr>
          <a:xfrm>
            <a:off x="332656" y="1475656"/>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5435600"/>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3492500"/>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a:xfrm>
            <a:off x="4869160" y="8628692"/>
            <a:ext cx="1600200" cy="486833"/>
          </a:xfrm>
        </p:spPr>
        <p:txBody>
          <a:bodyPr/>
          <a:lstStyle/>
          <a:p>
            <a:fld id="{56B15A65-A2A3-4C19-B5F7-2591687F910A}" type="slidenum">
              <a:rPr kumimoji="1" lang="ja-JP" altLang="en-US" smtClean="0"/>
              <a:pPr/>
              <a:t>8</a:t>
            </a:fld>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188913" y="468313"/>
            <a:ext cx="6480175" cy="503237"/>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病気や体調不良の時、どうする？</a:t>
            </a:r>
          </a:p>
        </p:txBody>
      </p:sp>
      <p:sp>
        <p:nvSpPr>
          <p:cNvPr id="15363" name="コンテンツ プレースホルダー 2"/>
          <p:cNvSpPr>
            <a:spLocks noGrp="1"/>
          </p:cNvSpPr>
          <p:nvPr>
            <p:ph idx="1"/>
          </p:nvPr>
        </p:nvSpPr>
        <p:spPr>
          <a:xfrm>
            <a:off x="188913" y="1116012"/>
            <a:ext cx="6480175" cy="1331750"/>
          </a:xfrm>
          <a:ln>
            <a:solidFill>
              <a:schemeClr val="tx1"/>
            </a:solidFill>
          </a:ln>
        </p:spPr>
        <p:txBody>
          <a:bodyPr>
            <a:normAutofit/>
          </a:bodyPr>
          <a:lstStyle/>
          <a:p>
            <a:pPr marL="0" indent="0" eaLnBrk="1" hangingPunct="1">
              <a:buFont typeface="Arial" charset="0"/>
              <a:buNone/>
              <a:defRPr/>
            </a:pPr>
            <a:endParaRPr lang="en-US" altLang="ja-JP" sz="1800" dirty="0" smtClean="0">
              <a:latin typeface="HGP創英角ﾎﾟｯﾌﾟ体" pitchFamily="50" charset="-128"/>
              <a:ea typeface="HGP創英角ﾎﾟｯﾌﾟ体" pitchFamily="50" charset="-128"/>
            </a:endParaRPr>
          </a:p>
          <a:p>
            <a:pPr marL="176213" indent="-176213" eaLnBrk="1" hangingPunct="1">
              <a:defRPr/>
            </a:pPr>
            <a:r>
              <a:rPr lang="ja-JP" altLang="en-US" sz="1800" dirty="0" smtClean="0">
                <a:latin typeface="HGP創英角ﾎﾟｯﾌﾟ体" pitchFamily="50" charset="-128"/>
                <a:ea typeface="HGP創英角ﾎﾟｯﾌﾟ体" pitchFamily="50" charset="-128"/>
              </a:rPr>
              <a:t>実習開始時間になっても連絡がなく、大学等に問い合わせた</a:t>
            </a:r>
            <a:endParaRPr lang="en-US" altLang="ja-JP" sz="1800" dirty="0" smtClean="0">
              <a:latin typeface="HGP創英角ﾎﾟｯﾌﾟ体" pitchFamily="50" charset="-128"/>
              <a:ea typeface="HGP創英角ﾎﾟｯﾌﾟ体" pitchFamily="50" charset="-128"/>
            </a:endParaRPr>
          </a:p>
          <a:p>
            <a:pPr marL="176213" indent="-176213" eaLnBrk="1" hangingPunct="1">
              <a:defRPr/>
            </a:pPr>
            <a:r>
              <a:rPr lang="ja-JP" altLang="en-US" sz="1800" dirty="0" smtClean="0">
                <a:latin typeface="HGP創英角ﾎﾟｯﾌﾟ体" pitchFamily="50" charset="-128"/>
                <a:ea typeface="HGP創英角ﾎﾟｯﾌﾟ体" pitchFamily="50" charset="-128"/>
              </a:rPr>
              <a:t>持病があるのを指導薬剤師に知らせなかったため、悪化してしまい実習不可能となった</a:t>
            </a:r>
            <a:endParaRPr lang="en-US" altLang="ja-JP" sz="18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77909" y="2623754"/>
            <a:ext cx="6480175" cy="1439863"/>
          </a:xfrm>
          <a:prstGeom prst="rect">
            <a:avLst/>
          </a:prstGeom>
          <a:ln>
            <a:solidFill>
              <a:schemeClr val="tx1"/>
            </a:solidFill>
          </a:ln>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病欠や受診による遅刻は事後報告でよいと思っていた</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buNone/>
              <a:defRPr/>
            </a:pPr>
            <a:r>
              <a:rPr lang="ja-JP" altLang="en-US" sz="1800" dirty="0" smtClean="0">
                <a:latin typeface="HGP創英角ﾎﾟｯﾌﾟ体" pitchFamily="50" charset="-128"/>
                <a:ea typeface="HGP創英角ﾎﾟｯﾌﾟ体" pitchFamily="50" charset="-128"/>
              </a:rPr>
              <a:t>　　　　　　　　　　　　　　　　　　　　　　（社会人としての意識の欠如）</a:t>
            </a: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持病は個人情報だから知らせる必要が無いと思っていた</a:t>
            </a:r>
            <a:endParaRPr lang="en-US" altLang="ja-JP" sz="1800" dirty="0" smtClean="0">
              <a:latin typeface="HGP創英角ﾎﾟｯﾌﾟ体" pitchFamily="50" charset="-128"/>
              <a:ea typeface="HGP創英角ﾎﾟｯﾌﾟ体" pitchFamily="50" charset="-128"/>
            </a:endParaRPr>
          </a:p>
          <a:p>
            <a:pPr marL="185738" indent="-185738" fontAlgn="auto">
              <a:spcAft>
                <a:spcPts val="0"/>
              </a:spcAft>
              <a:defRPr/>
            </a:pPr>
            <a:r>
              <a:rPr lang="ja-JP" altLang="en-US" sz="1800" dirty="0" smtClean="0">
                <a:latin typeface="HGP創英角ﾎﾟｯﾌﾟ体" pitchFamily="50" charset="-128"/>
                <a:ea typeface="HGP創英角ﾎﾟｯﾌﾟ体" pitchFamily="50" charset="-128"/>
              </a:rPr>
              <a:t>体調不良の連絡ができない状況にあった</a:t>
            </a:r>
            <a:endParaRPr lang="en-US" altLang="ja-JP" sz="1800" dirty="0" smtClean="0">
              <a:latin typeface="HGP創英角ﾎﾟｯﾌﾟ体" pitchFamily="50" charset="-128"/>
              <a:ea typeface="HGP創英角ﾎﾟｯﾌﾟ体" pitchFamily="50" charset="-128"/>
            </a:endParaRPr>
          </a:p>
          <a:p>
            <a:pPr fontAlgn="auto">
              <a:spcAft>
                <a:spcPts val="0"/>
              </a:spcAft>
              <a:defRPr/>
            </a:pPr>
            <a:endParaRPr lang="en-US" altLang="ja-JP" sz="1800" dirty="0" smtClean="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4304917"/>
            <a:ext cx="6480175" cy="4103688"/>
          </a:xfrm>
          <a:prstGeom prst="rect">
            <a:avLst/>
          </a:prstGeom>
          <a:noFill/>
          <a:ln w="9525">
            <a:solidFill>
              <a:schemeClr val="tx1"/>
            </a:solidFill>
            <a:miter lim="800000"/>
            <a:headEnd/>
            <a:tailEnd/>
          </a:ln>
        </p:spPr>
        <p:txBody>
          <a:bodyPr/>
          <a:lstStyle/>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緊急連絡先を予め確認しておく</a:t>
            </a:r>
            <a:endParaRPr lang="en-US" altLang="ja-JP" dirty="0" smtClean="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遅刻や欠席の場合は実習</a:t>
            </a:r>
            <a:r>
              <a:rPr lang="ja-JP" altLang="en-US" dirty="0">
                <a:latin typeface="HGP創英角ﾎﾟｯﾌﾟ体" pitchFamily="50" charset="-128"/>
                <a:ea typeface="HGP創英角ﾎﾟｯﾌﾟ体" pitchFamily="50" charset="-128"/>
              </a:rPr>
              <a:t>開始時間までに必ず連絡する</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定期的に受診する必要がある場合等は、オリエンテーション</a:t>
            </a:r>
            <a:r>
              <a:rPr lang="ja-JP" altLang="en-US" dirty="0">
                <a:latin typeface="HGP創英角ﾎﾟｯﾌﾟ体" pitchFamily="50" charset="-128"/>
                <a:ea typeface="HGP創英角ﾎﾟｯﾌﾟ体" pitchFamily="50" charset="-128"/>
              </a:rPr>
              <a:t>時までに、その旨を伝えて</a:t>
            </a:r>
            <a:r>
              <a:rPr lang="ja-JP" altLang="en-US" dirty="0" smtClean="0">
                <a:latin typeface="HGP創英角ﾎﾟｯﾌﾟ体" pitchFamily="50" charset="-128"/>
                <a:ea typeface="HGP創英角ﾎﾟｯﾌﾟ体" pitchFamily="50" charset="-128"/>
              </a:rPr>
              <a:t>おくこと</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持病を申告するかしないかは、本人の自由</a:t>
            </a:r>
            <a:r>
              <a:rPr lang="ja-JP" altLang="en-US" dirty="0" smtClean="0">
                <a:latin typeface="HGP創英角ﾎﾟｯﾌﾟ体" pitchFamily="50" charset="-128"/>
                <a:ea typeface="HGP創英角ﾎﾟｯﾌﾟ体" pitchFamily="50" charset="-128"/>
              </a:rPr>
              <a:t>意志ではあるが、事前に伝達しておくことで、本人・大学と実習内容等、医療機関への受診等に配慮することができる</a:t>
            </a:r>
            <a:endParaRPr lang="en-US" altLang="ja-JP" dirty="0" smtClean="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告知せず、不幸にも</a:t>
            </a:r>
            <a:r>
              <a:rPr lang="ja-JP" altLang="en-US" dirty="0">
                <a:latin typeface="HGP創英角ﾎﾟｯﾌﾟ体" pitchFamily="50" charset="-128"/>
                <a:ea typeface="HGP創英角ﾎﾟｯﾌﾟ体" pitchFamily="50" charset="-128"/>
              </a:rPr>
              <a:t>持病が悪化した場合は、実務実習中止となることも考慮すること</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医療従事者には守秘</a:t>
            </a:r>
            <a:r>
              <a:rPr lang="ja-JP" altLang="en-US" dirty="0" smtClean="0">
                <a:latin typeface="HGP創英角ﾎﾟｯﾌﾟ体" pitchFamily="50" charset="-128"/>
                <a:ea typeface="HGP創英角ﾎﾟｯﾌﾟ体" pitchFamily="50" charset="-128"/>
              </a:rPr>
              <a:t>義務が課せられて</a:t>
            </a:r>
            <a:r>
              <a:rPr lang="ja-JP" altLang="en-US" dirty="0">
                <a:latin typeface="HGP創英角ﾎﾟｯﾌﾟ体" pitchFamily="50" charset="-128"/>
                <a:ea typeface="HGP創英角ﾎﾟｯﾌﾟ体" pitchFamily="50" charset="-128"/>
              </a:rPr>
              <a:t>いるので、個人情報は守られる（告知で不利益になることはない</a:t>
            </a:r>
            <a:r>
              <a:rPr lang="ja-JP" altLang="en-US" dirty="0" smtClean="0">
                <a:latin typeface="HGP創英角ﾎﾟｯﾌﾟ体" pitchFamily="50" charset="-128"/>
                <a:ea typeface="HGP創英角ﾎﾟｯﾌﾟ体" pitchFamily="50" charset="-128"/>
              </a:rPr>
              <a:t>）</a:t>
            </a:r>
          </a:p>
        </p:txBody>
      </p:sp>
      <p:sp>
        <p:nvSpPr>
          <p:cNvPr id="7" name="正方形/長方形 6"/>
          <p:cNvSpPr/>
          <p:nvPr/>
        </p:nvSpPr>
        <p:spPr>
          <a:xfrm>
            <a:off x="260648" y="971600"/>
            <a:ext cx="2039938"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19881" y="4086445"/>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17609" y="2447762"/>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9</a:t>
            </a:fld>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1291</TotalTime>
  <Words>1675</Words>
  <Application>Microsoft Office PowerPoint</Application>
  <PresentationFormat>画面に合わせる (4:3)</PresentationFormat>
  <Paragraphs>249</Paragraphs>
  <Slides>13</Slides>
  <Notes>1</Notes>
  <HiddenSlides>0</HiddenSlides>
  <MMClips>0</MMClips>
  <ScaleCrop>false</ScaleCrop>
  <HeadingPairs>
    <vt:vector size="4" baseType="variant">
      <vt:variant>
        <vt:lpstr>テーマ</vt:lpstr>
      </vt:variant>
      <vt:variant>
        <vt:i4>4</vt:i4>
      </vt:variant>
      <vt:variant>
        <vt:lpstr>スライド タイトル</vt:lpstr>
      </vt:variant>
      <vt:variant>
        <vt:i4>13</vt:i4>
      </vt:variant>
    </vt:vector>
  </HeadingPairs>
  <TitlesOfParts>
    <vt:vector size="17" baseType="lpstr">
      <vt:lpstr>Office ​​テーマ</vt:lpstr>
      <vt:lpstr>2_デザインの設定</vt:lpstr>
      <vt:lpstr>1_デザインの設定</vt:lpstr>
      <vt:lpstr>デザインの設定</vt:lpstr>
      <vt:lpstr>日本薬剤師会</vt:lpstr>
      <vt:lpstr>本資料の概要</vt:lpstr>
      <vt:lpstr>指導薬剤師の対応に不満を感じた時、どうする？</vt:lpstr>
      <vt:lpstr>スタッフとのコミュニケーションが取りにくい時、どうする？</vt:lpstr>
      <vt:lpstr>実習が上手くこなせず精神的に落ち込んだ時、どうする？</vt:lpstr>
      <vt:lpstr>ハラスメントと感じた時、どうする？</vt:lpstr>
      <vt:lpstr>「これが実務実習？」と感じた時、どうする？</vt:lpstr>
      <vt:lpstr>実務実習を逸脱すると思われる行為を強制された時、 どうする？</vt:lpstr>
      <vt:lpstr>病気や体調不良の時、どうする？</vt:lpstr>
      <vt:lpstr>事故や災害時、就活の時、どうする？</vt:lpstr>
      <vt:lpstr>実習の状況を教えたい、他の施設の状況を知りたいと 思った時、どうする？</vt:lpstr>
      <vt:lpstr>○○○薬局での実務実習を 円滑に楽しく行う為のチェックリスト</vt:lpstr>
      <vt:lpstr>PowerPoint プレゼンテーション</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薬局実務実習オリエンテーション用資料 「こんな時どうする？」 事例集</dc:title>
  <dc:creator>日本薬剤師会事務局</dc:creator>
  <cp:lastModifiedBy>日本薬剤師会事務局</cp:lastModifiedBy>
  <cp:revision>160</cp:revision>
  <cp:lastPrinted>2012-04-27T09:28:59Z</cp:lastPrinted>
  <dcterms:created xsi:type="dcterms:W3CDTF">2011-12-05T08:25:59Z</dcterms:created>
  <dcterms:modified xsi:type="dcterms:W3CDTF">2012-06-13T08:04:18Z</dcterms:modified>
</cp:coreProperties>
</file>