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83" r:id="rId2"/>
    <p:sldId id="289" r:id="rId3"/>
    <p:sldId id="264" r:id="rId4"/>
    <p:sldId id="265" r:id="rId5"/>
    <p:sldId id="266" r:id="rId6"/>
    <p:sldId id="267" r:id="rId7"/>
    <p:sldId id="268" r:id="rId8"/>
    <p:sldId id="269" r:id="rId9"/>
    <p:sldId id="287" r:id="rId10"/>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F5AD"/>
    <a:srgbClr val="8EEE6C"/>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322" autoAdjust="0"/>
    <p:restoredTop sz="94660"/>
  </p:normalViewPr>
  <p:slideViewPr>
    <p:cSldViewPr>
      <p:cViewPr>
        <p:scale>
          <a:sx n="70" d="100"/>
          <a:sy n="70" d="100"/>
        </p:scale>
        <p:origin x="-2088" y="-366"/>
      </p:cViewPr>
      <p:guideLst>
        <p:guide orient="horz" pos="2880"/>
        <p:guide pos="216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2A4F10FF-8508-4E64-9DB1-807EE019F872}" type="datetimeFigureOut">
              <a:rPr kumimoji="1" lang="ja-JP" altLang="en-US" smtClean="0"/>
              <a:t>2012/4/27</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3CDD7BF1-28CA-45C4-B2E7-6AD1B7041238}" type="slidenum">
              <a:rPr kumimoji="1" lang="ja-JP" altLang="en-US" smtClean="0"/>
              <a:t>‹#›</a:t>
            </a:fld>
            <a:endParaRPr kumimoji="1" lang="ja-JP" altLang="en-US"/>
          </a:p>
        </p:txBody>
      </p:sp>
    </p:spTree>
    <p:extLst>
      <p:ext uri="{BB962C8B-B14F-4D97-AF65-F5344CB8AC3E}">
        <p14:creationId xmlns:p14="http://schemas.microsoft.com/office/powerpoint/2010/main" val="22596717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9"/>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CB57073-69F0-48C3-AE98-3E1269573DC6}" type="datetimeFigureOut">
              <a:rPr kumimoji="1" lang="ja-JP" altLang="en-US" smtClean="0"/>
              <a:pPr/>
              <a:t>2012/4/27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B15A65-A2A3-4C19-B5F7-2591687F910A}" type="slidenum">
              <a:rPr kumimoji="1" lang="ja-JP" altLang="en-US" smtClean="0"/>
              <a:pPr/>
              <a:t>‹#›</a:t>
            </a:fld>
            <a:endParaRPr kumimoji="1" lang="ja-JP" altLang="en-US"/>
          </a:p>
        </p:txBody>
      </p:sp>
    </p:spTree>
    <p:extLst>
      <p:ext uri="{BB962C8B-B14F-4D97-AF65-F5344CB8AC3E}">
        <p14:creationId xmlns:p14="http://schemas.microsoft.com/office/powerpoint/2010/main" val="2810226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B57073-69F0-48C3-AE98-3E1269573DC6}" type="datetimeFigureOut">
              <a:rPr kumimoji="1" lang="ja-JP" altLang="en-US" smtClean="0"/>
              <a:pPr/>
              <a:t>2012/4/27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B15A65-A2A3-4C19-B5F7-2591687F910A}" type="slidenum">
              <a:rPr kumimoji="1" lang="ja-JP" altLang="en-US" smtClean="0"/>
              <a:pPr/>
              <a:t>‹#›</a:t>
            </a:fld>
            <a:endParaRPr kumimoji="1" lang="ja-JP" altLang="en-US"/>
          </a:p>
        </p:txBody>
      </p:sp>
    </p:spTree>
    <p:extLst>
      <p:ext uri="{BB962C8B-B14F-4D97-AF65-F5344CB8AC3E}">
        <p14:creationId xmlns:p14="http://schemas.microsoft.com/office/powerpoint/2010/main" val="368890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B57073-69F0-48C3-AE98-3E1269573DC6}" type="datetimeFigureOut">
              <a:rPr kumimoji="1" lang="ja-JP" altLang="en-US" smtClean="0"/>
              <a:pPr/>
              <a:t>2012/4/27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B15A65-A2A3-4C19-B5F7-2591687F910A}" type="slidenum">
              <a:rPr kumimoji="1" lang="ja-JP" altLang="en-US" smtClean="0"/>
              <a:pPr/>
              <a:t>‹#›</a:t>
            </a:fld>
            <a:endParaRPr kumimoji="1" lang="ja-JP" altLang="en-US"/>
          </a:p>
        </p:txBody>
      </p:sp>
    </p:spTree>
    <p:extLst>
      <p:ext uri="{BB962C8B-B14F-4D97-AF65-F5344CB8AC3E}">
        <p14:creationId xmlns:p14="http://schemas.microsoft.com/office/powerpoint/2010/main" val="1370497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B57073-69F0-48C3-AE98-3E1269573DC6}" type="datetimeFigureOut">
              <a:rPr kumimoji="1" lang="ja-JP" altLang="en-US" smtClean="0"/>
              <a:pPr/>
              <a:t>2012/4/27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B15A65-A2A3-4C19-B5F7-2591687F910A}" type="slidenum">
              <a:rPr kumimoji="1" lang="ja-JP" altLang="en-US" smtClean="0"/>
              <a:pPr/>
              <a:t>‹#›</a:t>
            </a:fld>
            <a:endParaRPr kumimoji="1" lang="ja-JP" altLang="en-US"/>
          </a:p>
        </p:txBody>
      </p:sp>
    </p:spTree>
    <p:extLst>
      <p:ext uri="{BB962C8B-B14F-4D97-AF65-F5344CB8AC3E}">
        <p14:creationId xmlns:p14="http://schemas.microsoft.com/office/powerpoint/2010/main" val="337865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CB57073-69F0-48C3-AE98-3E1269573DC6}" type="datetimeFigureOut">
              <a:rPr kumimoji="1" lang="ja-JP" altLang="en-US" smtClean="0"/>
              <a:pPr/>
              <a:t>2012/4/27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6B15A65-A2A3-4C19-B5F7-2591687F910A}" type="slidenum">
              <a:rPr kumimoji="1" lang="ja-JP" altLang="en-US" smtClean="0"/>
              <a:pPr/>
              <a:t>‹#›</a:t>
            </a:fld>
            <a:endParaRPr kumimoji="1" lang="ja-JP" altLang="en-US"/>
          </a:p>
        </p:txBody>
      </p:sp>
    </p:spTree>
    <p:extLst>
      <p:ext uri="{BB962C8B-B14F-4D97-AF65-F5344CB8AC3E}">
        <p14:creationId xmlns:p14="http://schemas.microsoft.com/office/powerpoint/2010/main" val="347986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CB57073-69F0-48C3-AE98-3E1269573DC6}" type="datetimeFigureOut">
              <a:rPr kumimoji="1" lang="ja-JP" altLang="en-US" smtClean="0"/>
              <a:pPr/>
              <a:t>2012/4/27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B15A65-A2A3-4C19-B5F7-2591687F910A}" type="slidenum">
              <a:rPr kumimoji="1" lang="ja-JP" altLang="en-US" smtClean="0"/>
              <a:pPr/>
              <a:t>‹#›</a:t>
            </a:fld>
            <a:endParaRPr kumimoji="1" lang="ja-JP" altLang="en-US"/>
          </a:p>
        </p:txBody>
      </p:sp>
    </p:spTree>
    <p:extLst>
      <p:ext uri="{BB962C8B-B14F-4D97-AF65-F5344CB8AC3E}">
        <p14:creationId xmlns:p14="http://schemas.microsoft.com/office/powerpoint/2010/main" val="3463052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CB57073-69F0-48C3-AE98-3E1269573DC6}" type="datetimeFigureOut">
              <a:rPr kumimoji="1" lang="ja-JP" altLang="en-US" smtClean="0"/>
              <a:pPr/>
              <a:t>2012/4/27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6B15A65-A2A3-4C19-B5F7-2591687F910A}" type="slidenum">
              <a:rPr kumimoji="1" lang="ja-JP" altLang="en-US" smtClean="0"/>
              <a:pPr/>
              <a:t>‹#›</a:t>
            </a:fld>
            <a:endParaRPr kumimoji="1" lang="ja-JP" altLang="en-US"/>
          </a:p>
        </p:txBody>
      </p:sp>
    </p:spTree>
    <p:extLst>
      <p:ext uri="{BB962C8B-B14F-4D97-AF65-F5344CB8AC3E}">
        <p14:creationId xmlns:p14="http://schemas.microsoft.com/office/powerpoint/2010/main" val="1962500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CB57073-69F0-48C3-AE98-3E1269573DC6}" type="datetimeFigureOut">
              <a:rPr kumimoji="1" lang="ja-JP" altLang="en-US" smtClean="0"/>
              <a:pPr/>
              <a:t>2012/4/27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6B15A65-A2A3-4C19-B5F7-2591687F910A}" type="slidenum">
              <a:rPr kumimoji="1" lang="ja-JP" altLang="en-US" smtClean="0"/>
              <a:pPr/>
              <a:t>‹#›</a:t>
            </a:fld>
            <a:endParaRPr kumimoji="1" lang="ja-JP" altLang="en-US"/>
          </a:p>
        </p:txBody>
      </p:sp>
    </p:spTree>
    <p:extLst>
      <p:ext uri="{BB962C8B-B14F-4D97-AF65-F5344CB8AC3E}">
        <p14:creationId xmlns:p14="http://schemas.microsoft.com/office/powerpoint/2010/main" val="490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CB57073-69F0-48C3-AE98-3E1269573DC6}" type="datetimeFigureOut">
              <a:rPr kumimoji="1" lang="ja-JP" altLang="en-US" smtClean="0"/>
              <a:pPr/>
              <a:t>2012/4/27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6B15A65-A2A3-4C19-B5F7-2591687F910A}" type="slidenum">
              <a:rPr kumimoji="1" lang="ja-JP" altLang="en-US" smtClean="0"/>
              <a:pPr/>
              <a:t>‹#›</a:t>
            </a:fld>
            <a:endParaRPr kumimoji="1" lang="ja-JP" altLang="en-US"/>
          </a:p>
        </p:txBody>
      </p:sp>
    </p:spTree>
    <p:extLst>
      <p:ext uri="{BB962C8B-B14F-4D97-AF65-F5344CB8AC3E}">
        <p14:creationId xmlns:p14="http://schemas.microsoft.com/office/powerpoint/2010/main" val="327579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1913468"/>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B57073-69F0-48C3-AE98-3E1269573DC6}" type="datetimeFigureOut">
              <a:rPr kumimoji="1" lang="ja-JP" altLang="en-US" smtClean="0"/>
              <a:pPr/>
              <a:t>2012/4/27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B15A65-A2A3-4C19-B5F7-2591687F910A}" type="slidenum">
              <a:rPr kumimoji="1" lang="ja-JP" altLang="en-US" smtClean="0"/>
              <a:pPr/>
              <a:t>‹#›</a:t>
            </a:fld>
            <a:endParaRPr kumimoji="1" lang="ja-JP" altLang="en-US"/>
          </a:p>
        </p:txBody>
      </p:sp>
    </p:spTree>
    <p:extLst>
      <p:ext uri="{BB962C8B-B14F-4D97-AF65-F5344CB8AC3E}">
        <p14:creationId xmlns:p14="http://schemas.microsoft.com/office/powerpoint/2010/main" val="3454653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1"/>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B57073-69F0-48C3-AE98-3E1269573DC6}" type="datetimeFigureOut">
              <a:rPr kumimoji="1" lang="ja-JP" altLang="en-US" smtClean="0"/>
              <a:pPr/>
              <a:t>2012/4/27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6B15A65-A2A3-4C19-B5F7-2591687F910A}" type="slidenum">
              <a:rPr kumimoji="1" lang="ja-JP" altLang="en-US" smtClean="0"/>
              <a:pPr/>
              <a:t>‹#›</a:t>
            </a:fld>
            <a:endParaRPr kumimoji="1" lang="ja-JP" altLang="en-US"/>
          </a:p>
        </p:txBody>
      </p:sp>
    </p:spTree>
    <p:extLst>
      <p:ext uri="{BB962C8B-B14F-4D97-AF65-F5344CB8AC3E}">
        <p14:creationId xmlns:p14="http://schemas.microsoft.com/office/powerpoint/2010/main" val="4109990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CB57073-69F0-48C3-AE98-3E1269573DC6}" type="datetimeFigureOut">
              <a:rPr kumimoji="1" lang="ja-JP" altLang="en-US" smtClean="0"/>
              <a:pPr/>
              <a:t>2012/4/27</a:t>
            </a:fld>
            <a:endParaRPr kumimoji="1" lang="ja-JP" altLang="en-US"/>
          </a:p>
        </p:txBody>
      </p:sp>
      <p:sp>
        <p:nvSpPr>
          <p:cNvPr id="5" name="フッター プレースホルダー 4"/>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6B15A65-A2A3-4C19-B5F7-2591687F910A}" type="slidenum">
              <a:rPr kumimoji="1" lang="ja-JP" altLang="en-US" smtClean="0"/>
              <a:pPr/>
              <a:t>‹#›</a:t>
            </a:fld>
            <a:endParaRPr kumimoji="1" lang="ja-JP" altLang="en-US"/>
          </a:p>
        </p:txBody>
      </p:sp>
    </p:spTree>
    <p:extLst>
      <p:ext uri="{BB962C8B-B14F-4D97-AF65-F5344CB8AC3E}">
        <p14:creationId xmlns:p14="http://schemas.microsoft.com/office/powerpoint/2010/main" val="3568512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7065" y="962918"/>
            <a:ext cx="6843870" cy="2672978"/>
          </a:xfrm>
        </p:spPr>
        <p:txBody>
          <a:bodyPr>
            <a:normAutofit/>
          </a:bodyPr>
          <a:lstStyle/>
          <a:p>
            <a:r>
              <a:rPr lang="ja-JP" altLang="en-US" sz="5400" dirty="0">
                <a:latin typeface="HGP創英角ﾎﾟｯﾌﾟ体" pitchFamily="50" charset="-128"/>
                <a:ea typeface="HGP創英角ﾎﾟｯﾌﾟ体" pitchFamily="50" charset="-128"/>
              </a:rPr>
              <a:t>薬局実務実習</a:t>
            </a:r>
            <a:r>
              <a:rPr lang="en-US" altLang="ja-JP" sz="5400" dirty="0">
                <a:latin typeface="HGP創英角ﾎﾟｯﾌﾟ体" pitchFamily="50" charset="-128"/>
                <a:ea typeface="HGP創英角ﾎﾟｯﾌﾟ体" pitchFamily="50" charset="-128"/>
              </a:rPr>
              <a:t/>
            </a:r>
            <a:br>
              <a:rPr lang="en-US" altLang="ja-JP" sz="5400" dirty="0">
                <a:latin typeface="HGP創英角ﾎﾟｯﾌﾟ体" pitchFamily="50" charset="-128"/>
                <a:ea typeface="HGP創英角ﾎﾟｯﾌﾟ体" pitchFamily="50" charset="-128"/>
              </a:rPr>
            </a:br>
            <a:r>
              <a:rPr lang="ja-JP" altLang="en-US" sz="5400" dirty="0" smtClean="0">
                <a:latin typeface="HGP創英角ﾎﾟｯﾌﾟ体" pitchFamily="50" charset="-128"/>
                <a:ea typeface="HGP創英角ﾎﾟｯﾌﾟ体" pitchFamily="50" charset="-128"/>
              </a:rPr>
              <a:t>トラブル対応事例集</a:t>
            </a:r>
            <a:endParaRPr lang="ja-JP" altLang="en-US" sz="5400" dirty="0"/>
          </a:p>
        </p:txBody>
      </p:sp>
      <p:sp>
        <p:nvSpPr>
          <p:cNvPr id="6" name="テキスト ボックス 5"/>
          <p:cNvSpPr txBox="1"/>
          <p:nvPr/>
        </p:nvSpPr>
        <p:spPr>
          <a:xfrm>
            <a:off x="1470131" y="3521771"/>
            <a:ext cx="3869970" cy="523220"/>
          </a:xfrm>
          <a:prstGeom prst="rect">
            <a:avLst/>
          </a:prstGeom>
          <a:solidFill>
            <a:schemeClr val="accent3"/>
          </a:solidFill>
          <a:ln w="25400">
            <a:solidFill>
              <a:schemeClr val="accent3">
                <a:lumMod val="75000"/>
              </a:schemeClr>
            </a:solidFill>
          </a:ln>
        </p:spPr>
        <p:txBody>
          <a:bodyPr wrap="none" rtlCol="0">
            <a:spAutoFit/>
          </a:bodyPr>
          <a:lstStyle/>
          <a:p>
            <a:r>
              <a:rPr kumimoji="1" lang="ja-JP" altLang="en-US" sz="2800" b="1" dirty="0" smtClean="0">
                <a:solidFill>
                  <a:schemeClr val="bg1"/>
                </a:solidFill>
                <a:latin typeface="HGP創英角ﾎﾟｯﾌﾟ体" pitchFamily="50" charset="-128"/>
                <a:ea typeface="HGP創英角ﾎﾟｯﾌﾟ体" pitchFamily="50" charset="-128"/>
              </a:rPr>
              <a:t>指導薬剤師とスタッフ用</a:t>
            </a:r>
            <a:endParaRPr kumimoji="1" lang="ja-JP" altLang="en-US" sz="2800" b="1" dirty="0">
              <a:solidFill>
                <a:schemeClr val="bg1"/>
              </a:solidFill>
              <a:latin typeface="HGP創英角ﾎﾟｯﾌﾟ体" pitchFamily="50" charset="-128"/>
              <a:ea typeface="HGP創英角ﾎﾟｯﾌﾟ体" pitchFamily="50" charset="-128"/>
            </a:endParaRPr>
          </a:p>
        </p:txBody>
      </p:sp>
      <p:sp>
        <p:nvSpPr>
          <p:cNvPr id="7" name="タイトル 1"/>
          <p:cNvSpPr>
            <a:spLocks noGrp="1"/>
          </p:cNvSpPr>
          <p:nvPr/>
        </p:nvSpPr>
        <p:spPr>
          <a:xfrm>
            <a:off x="0" y="6660232"/>
            <a:ext cx="6858000" cy="165618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eaLnBrk="1" hangingPunct="1"/>
            <a:r>
              <a:rPr lang="ja-JP" altLang="en-US" dirty="0" smtClean="0">
                <a:latin typeface="HGP創英角ﾎﾟｯﾌﾟ体" pitchFamily="50" charset="-128"/>
                <a:ea typeface="HGP創英角ﾎﾟｯﾌﾟ体" pitchFamily="50" charset="-128"/>
              </a:rPr>
              <a:t>日本薬剤師会</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7453" y="251520"/>
            <a:ext cx="2635483" cy="504056"/>
          </a:xfrm>
        </p:spPr>
        <p:style>
          <a:lnRef idx="2">
            <a:schemeClr val="accent3">
              <a:shade val="50000"/>
            </a:schemeClr>
          </a:lnRef>
          <a:fillRef idx="1">
            <a:schemeClr val="accent3"/>
          </a:fillRef>
          <a:effectRef idx="0">
            <a:schemeClr val="accent3"/>
          </a:effectRef>
          <a:fontRef idx="minor">
            <a:schemeClr val="lt1"/>
          </a:fontRef>
        </p:style>
        <p:txBody>
          <a:bodyPr>
            <a:noAutofit/>
          </a:bodyPr>
          <a:lstStyle/>
          <a:p>
            <a:r>
              <a:rPr kumimoji="1" lang="ja-JP" altLang="en-US" sz="2400" dirty="0" smtClean="0">
                <a:latin typeface="HGP創英角ﾎﾟｯﾌﾟ体" pitchFamily="50" charset="-128"/>
                <a:ea typeface="HGP創英角ﾎﾟｯﾌﾟ体" pitchFamily="50" charset="-128"/>
              </a:rPr>
              <a:t>本資料の概要</a:t>
            </a:r>
            <a:endParaRPr kumimoji="1" lang="ja-JP" altLang="en-US" sz="2400" dirty="0">
              <a:latin typeface="HGP創英角ﾎﾟｯﾌﾟ体" pitchFamily="50" charset="-128"/>
              <a:ea typeface="HGP創英角ﾎﾟｯﾌﾟ体" pitchFamily="50" charset="-128"/>
            </a:endParaRPr>
          </a:p>
        </p:txBody>
      </p:sp>
      <p:sp>
        <p:nvSpPr>
          <p:cNvPr id="3" name="コンテンツ プレースホルダー 2"/>
          <p:cNvSpPr>
            <a:spLocks noGrp="1"/>
          </p:cNvSpPr>
          <p:nvPr>
            <p:ph idx="1"/>
          </p:nvPr>
        </p:nvSpPr>
        <p:spPr>
          <a:xfrm>
            <a:off x="317032" y="827584"/>
            <a:ext cx="6120681" cy="2880320"/>
          </a:xfrm>
        </p:spPr>
        <p:txBody>
          <a:bodyPr>
            <a:noAutofit/>
          </a:bodyPr>
          <a:lstStyle/>
          <a:p>
            <a:pPr marL="0" indent="0">
              <a:buNone/>
            </a:pPr>
            <a:r>
              <a:rPr kumimoji="1" lang="ja-JP" altLang="en-US" sz="1800" dirty="0" smtClean="0">
                <a:latin typeface="HGPｺﾞｼｯｸM" pitchFamily="50" charset="-128"/>
                <a:ea typeface="HGPｺﾞｼｯｸM" pitchFamily="50" charset="-128"/>
              </a:rPr>
              <a:t>　</a:t>
            </a:r>
            <a:r>
              <a:rPr lang="ja-JP" altLang="en-US" sz="1800" dirty="0">
                <a:latin typeface="HGPｺﾞｼｯｸM" pitchFamily="50" charset="-128"/>
                <a:ea typeface="HGPｺﾞｼｯｸM" pitchFamily="50" charset="-128"/>
              </a:rPr>
              <a:t>日本薬剤師会では、薬局実務実習のトラブル防止策を検討するうえでの参考とするため、平成</a:t>
            </a:r>
            <a:r>
              <a:rPr lang="en-US" altLang="ja-JP" sz="1800" dirty="0">
                <a:latin typeface="HGPｺﾞｼｯｸM" pitchFamily="50" charset="-128"/>
                <a:ea typeface="HGPｺﾞｼｯｸM" pitchFamily="50" charset="-128"/>
              </a:rPr>
              <a:t>23</a:t>
            </a:r>
            <a:r>
              <a:rPr lang="ja-JP" altLang="en-US" sz="1800" dirty="0">
                <a:latin typeface="HGPｺﾞｼｯｸM" pitchFamily="50" charset="-128"/>
                <a:ea typeface="HGPｺﾞｼｯｸM" pitchFamily="50" charset="-128"/>
              </a:rPr>
              <a:t>年</a:t>
            </a:r>
            <a:r>
              <a:rPr lang="en-US" altLang="ja-JP" sz="1800" dirty="0">
                <a:latin typeface="HGPｺﾞｼｯｸM" pitchFamily="50" charset="-128"/>
                <a:ea typeface="HGPｺﾞｼｯｸM" pitchFamily="50" charset="-128"/>
              </a:rPr>
              <a:t>8</a:t>
            </a:r>
            <a:r>
              <a:rPr lang="ja-JP" altLang="en-US" sz="1800" dirty="0">
                <a:latin typeface="HGPｺﾞｼｯｸM" pitchFamily="50" charset="-128"/>
                <a:ea typeface="HGPｺﾞｼｯｸM" pitchFamily="50" charset="-128"/>
              </a:rPr>
              <a:t>月に全薬科大学・薬学部及び都道府県薬剤師会を対象にアンケートを実施しました。</a:t>
            </a:r>
            <a:endParaRPr lang="en-US" altLang="ja-JP" sz="1800" dirty="0">
              <a:latin typeface="HGPｺﾞｼｯｸM" pitchFamily="50" charset="-128"/>
              <a:ea typeface="HGPｺﾞｼｯｸM" pitchFamily="50" charset="-128"/>
            </a:endParaRPr>
          </a:p>
          <a:p>
            <a:pPr marL="0" indent="0">
              <a:buNone/>
            </a:pPr>
            <a:r>
              <a:rPr lang="ja-JP" altLang="en-US" sz="1800" dirty="0">
                <a:latin typeface="HGPｺﾞｼｯｸM" pitchFamily="50" charset="-128"/>
                <a:ea typeface="HGPｺﾞｼｯｸM" pitchFamily="50" charset="-128"/>
              </a:rPr>
              <a:t>　本資料は、同アンケートで報告されたトラブル事例を、内容別に分類し、トラブルが起こってしまった際の対応事例集として、作成したもので、</a:t>
            </a:r>
            <a:r>
              <a:rPr lang="en-US" altLang="ja-JP" sz="1800" dirty="0">
                <a:latin typeface="HGPｺﾞｼｯｸM" pitchFamily="50" charset="-128"/>
                <a:ea typeface="HGPｺﾞｼｯｸM" pitchFamily="50" charset="-128"/>
              </a:rPr>
              <a:t>【</a:t>
            </a:r>
            <a:r>
              <a:rPr lang="ja-JP" altLang="en-US" sz="1800" dirty="0">
                <a:latin typeface="HGPｺﾞｼｯｸM" pitchFamily="50" charset="-128"/>
                <a:ea typeface="HGPｺﾞｼｯｸM" pitchFamily="50" charset="-128"/>
              </a:rPr>
              <a:t>学生と指導薬剤師用</a:t>
            </a:r>
            <a:r>
              <a:rPr lang="en-US" altLang="ja-JP" sz="1800" dirty="0">
                <a:latin typeface="HGPｺﾞｼｯｸM" pitchFamily="50" charset="-128"/>
                <a:ea typeface="HGPｺﾞｼｯｸM" pitchFamily="50" charset="-128"/>
              </a:rPr>
              <a:t>】</a:t>
            </a:r>
            <a:r>
              <a:rPr lang="ja-JP" altLang="en-US" sz="1800" dirty="0">
                <a:latin typeface="HGPｺﾞｼｯｸM" pitchFamily="50" charset="-128"/>
                <a:ea typeface="HGPｺﾞｼｯｸM" pitchFamily="50" charset="-128"/>
              </a:rPr>
              <a:t>及び</a:t>
            </a:r>
            <a:r>
              <a:rPr lang="en-US" altLang="ja-JP" sz="1800" dirty="0">
                <a:latin typeface="HGPｺﾞｼｯｸM" pitchFamily="50" charset="-128"/>
                <a:ea typeface="HGPｺﾞｼｯｸM" pitchFamily="50" charset="-128"/>
              </a:rPr>
              <a:t>【</a:t>
            </a:r>
            <a:r>
              <a:rPr lang="ja-JP" altLang="en-US" sz="1800" dirty="0">
                <a:latin typeface="HGPｺﾞｼｯｸM" pitchFamily="50" charset="-128"/>
                <a:ea typeface="HGPｺﾞｼｯｸM" pitchFamily="50" charset="-128"/>
              </a:rPr>
              <a:t>指導薬剤師とスタッフ用</a:t>
            </a:r>
            <a:r>
              <a:rPr lang="en-US" altLang="ja-JP" sz="1800" dirty="0">
                <a:latin typeface="HGPｺﾞｼｯｸM" pitchFamily="50" charset="-128"/>
                <a:ea typeface="HGPｺﾞｼｯｸM" pitchFamily="50" charset="-128"/>
              </a:rPr>
              <a:t>】</a:t>
            </a:r>
            <a:r>
              <a:rPr lang="ja-JP" altLang="en-US" sz="1800" dirty="0">
                <a:latin typeface="HGPｺﾞｼｯｸM" pitchFamily="50" charset="-128"/>
                <a:ea typeface="HGPｺﾞｼｯｸM" pitchFamily="50" charset="-128"/>
              </a:rPr>
              <a:t>の</a:t>
            </a:r>
            <a:r>
              <a:rPr lang="en-US" altLang="ja-JP" sz="1800" dirty="0">
                <a:latin typeface="HGPｺﾞｼｯｸM" pitchFamily="50" charset="-128"/>
                <a:ea typeface="HGPｺﾞｼｯｸM" pitchFamily="50" charset="-128"/>
              </a:rPr>
              <a:t>2</a:t>
            </a:r>
            <a:r>
              <a:rPr lang="ja-JP" altLang="en-US" sz="1800" dirty="0">
                <a:latin typeface="HGPｺﾞｼｯｸM" pitchFamily="50" charset="-128"/>
                <a:ea typeface="HGPｺﾞｼｯｸM" pitchFamily="50" charset="-128"/>
              </a:rPr>
              <a:t>種類があります。本資料が有効に活用され、薬局実務実習の</a:t>
            </a:r>
            <a:r>
              <a:rPr lang="ja-JP" altLang="en-US" sz="1800" dirty="0" smtClean="0">
                <a:latin typeface="HGPｺﾞｼｯｸM" pitchFamily="50" charset="-128"/>
                <a:ea typeface="HGPｺﾞｼｯｸM" pitchFamily="50" charset="-128"/>
              </a:rPr>
              <a:t>トラブル予防</a:t>
            </a:r>
            <a:r>
              <a:rPr lang="ja-JP" altLang="en-US" sz="1800" dirty="0">
                <a:latin typeface="HGPｺﾞｼｯｸM" pitchFamily="50" charset="-128"/>
                <a:ea typeface="HGPｺﾞｼｯｸM" pitchFamily="50" charset="-128"/>
              </a:rPr>
              <a:t>の一助となれば幸いです。</a:t>
            </a:r>
            <a:endParaRPr lang="en-US" altLang="ja-JP" sz="1800" dirty="0">
              <a:latin typeface="HGPｺﾞｼｯｸM" pitchFamily="50" charset="-128"/>
              <a:ea typeface="HGPｺﾞｼｯｸM" pitchFamily="50" charset="-128"/>
            </a:endParaRPr>
          </a:p>
          <a:p>
            <a:pPr marL="0" indent="0">
              <a:buNone/>
            </a:pPr>
            <a:endParaRPr lang="en-US" altLang="ja-JP" sz="1800" dirty="0" smtClean="0">
              <a:latin typeface="HGPｺﾞｼｯｸM" pitchFamily="50" charset="-128"/>
              <a:ea typeface="HGPｺﾞｼｯｸM" pitchFamily="50" charset="-128"/>
            </a:endParaRPr>
          </a:p>
        </p:txBody>
      </p:sp>
      <p:sp>
        <p:nvSpPr>
          <p:cNvPr id="4" name="スライド番号プレースホルダー 3"/>
          <p:cNvSpPr>
            <a:spLocks noGrp="1"/>
          </p:cNvSpPr>
          <p:nvPr>
            <p:ph type="sldNum" sz="quarter" idx="12"/>
          </p:nvPr>
        </p:nvSpPr>
        <p:spPr/>
        <p:txBody>
          <a:bodyPr/>
          <a:lstStyle/>
          <a:p>
            <a:fld id="{56B15A65-A2A3-4C19-B5F7-2591687F910A}" type="slidenum">
              <a:rPr kumimoji="1" lang="ja-JP" altLang="en-US" smtClean="0"/>
              <a:pPr/>
              <a:t>2</a:t>
            </a:fld>
            <a:endParaRPr kumimoji="1" lang="ja-JP" altLang="en-US" dirty="0"/>
          </a:p>
        </p:txBody>
      </p:sp>
      <p:sp>
        <p:nvSpPr>
          <p:cNvPr id="5" name="コンテンツ プレースホルダー 2"/>
          <p:cNvSpPr txBox="1">
            <a:spLocks/>
          </p:cNvSpPr>
          <p:nvPr/>
        </p:nvSpPr>
        <p:spPr>
          <a:xfrm>
            <a:off x="225510" y="4499992"/>
            <a:ext cx="6303727" cy="424847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en-US" altLang="ja-JP" sz="2400" u="sng" dirty="0" smtClean="0">
                <a:latin typeface="HGP創英角ﾎﾟｯﾌﾟ体" pitchFamily="50" charset="-128"/>
                <a:ea typeface="HGP創英角ﾎﾟｯﾌﾟ体" pitchFamily="50" charset="-128"/>
              </a:rPr>
              <a:t>【</a:t>
            </a:r>
            <a:r>
              <a:rPr lang="ja-JP" altLang="en-US" sz="2400" u="sng" dirty="0" smtClean="0">
                <a:latin typeface="HGP創英角ﾎﾟｯﾌﾟ体" pitchFamily="50" charset="-128"/>
                <a:ea typeface="HGP創英角ﾎﾟｯﾌﾟ体" pitchFamily="50" charset="-128"/>
              </a:rPr>
              <a:t>指導薬剤師とスタッフ用</a:t>
            </a:r>
            <a:r>
              <a:rPr lang="en-US" altLang="ja-JP" sz="2400" u="sng" dirty="0" smtClean="0">
                <a:latin typeface="HGP創英角ﾎﾟｯﾌﾟ体" pitchFamily="50" charset="-128"/>
                <a:ea typeface="HGP創英角ﾎﾟｯﾌﾟ体" pitchFamily="50" charset="-128"/>
              </a:rPr>
              <a:t>】</a:t>
            </a:r>
            <a:r>
              <a:rPr lang="ja-JP" altLang="en-US" sz="2400" u="sng" dirty="0" smtClean="0">
                <a:latin typeface="HGP創英角ﾎﾟｯﾌﾟ体" pitchFamily="50" charset="-128"/>
                <a:ea typeface="HGP創英角ﾎﾟｯﾌﾟ体" pitchFamily="50" charset="-128"/>
              </a:rPr>
              <a:t>編</a:t>
            </a:r>
            <a:endParaRPr lang="en-US" altLang="ja-JP" sz="2400" u="sng" dirty="0" smtClean="0">
              <a:latin typeface="HGP創英角ﾎﾟｯﾌﾟ体" pitchFamily="50" charset="-128"/>
              <a:ea typeface="HGP創英角ﾎﾟｯﾌﾟ体" pitchFamily="50" charset="-128"/>
            </a:endParaRPr>
          </a:p>
          <a:p>
            <a:pPr marL="0" indent="0">
              <a:buFont typeface="Arial" pitchFamily="34" charset="0"/>
              <a:buNone/>
            </a:pPr>
            <a:endParaRPr lang="en-US" altLang="ja-JP" sz="1050" u="sng" dirty="0" smtClean="0">
              <a:latin typeface="HGP創英角ﾎﾟｯﾌﾟ体" pitchFamily="50" charset="-128"/>
              <a:ea typeface="HGP創英角ﾎﾟｯﾌﾟ体" pitchFamily="50" charset="-128"/>
            </a:endParaRPr>
          </a:p>
          <a:p>
            <a:pPr marL="273050" indent="-273050">
              <a:lnSpc>
                <a:spcPct val="110000"/>
              </a:lnSpc>
              <a:buFont typeface="Arial" pitchFamily="34" charset="0"/>
              <a:buNone/>
            </a:pPr>
            <a:r>
              <a:rPr lang="ja-JP" altLang="en-US" sz="1800" dirty="0" smtClean="0">
                <a:latin typeface="HGPｺﾞｼｯｸM" pitchFamily="50" charset="-128"/>
                <a:ea typeface="HGPｺﾞｼｯｸM" pitchFamily="50" charset="-128"/>
              </a:rPr>
              <a:t>◆　薬局実務実習において、学生を受け入れる“受入薬局”のスタッフ全員で、実習開始前に内容を確認し</a:t>
            </a:r>
            <a:r>
              <a:rPr lang="ja-JP" altLang="en-US" sz="1800" dirty="0">
                <a:latin typeface="HGPｺﾞｼｯｸM" pitchFamily="50" charset="-128"/>
                <a:ea typeface="HGPｺﾞｼｯｸM" pitchFamily="50" charset="-128"/>
              </a:rPr>
              <a:t>て</a:t>
            </a:r>
            <a:r>
              <a:rPr lang="ja-JP" altLang="en-US" sz="1800" dirty="0" smtClean="0">
                <a:latin typeface="HGPｺﾞｼｯｸM" pitchFamily="50" charset="-128"/>
                <a:ea typeface="HGPｺﾞｼｯｸM" pitchFamily="50" charset="-128"/>
              </a:rPr>
              <a:t>おきましょう。</a:t>
            </a:r>
            <a:endParaRPr lang="en-US" altLang="ja-JP" sz="1800" dirty="0" smtClean="0">
              <a:latin typeface="HGPｺﾞｼｯｸM" pitchFamily="50" charset="-128"/>
              <a:ea typeface="HGPｺﾞｼｯｸM" pitchFamily="50" charset="-128"/>
            </a:endParaRPr>
          </a:p>
          <a:p>
            <a:pPr marL="273050" indent="-273050">
              <a:lnSpc>
                <a:spcPct val="110000"/>
              </a:lnSpc>
              <a:buFont typeface="Arial" pitchFamily="34" charset="0"/>
              <a:buNone/>
            </a:pPr>
            <a:r>
              <a:rPr lang="ja-JP" altLang="en-US" sz="1800" dirty="0" smtClean="0">
                <a:latin typeface="HGPｺﾞｼｯｸM" pitchFamily="50" charset="-128"/>
                <a:ea typeface="HGPｺﾞｼｯｸM" pitchFamily="50" charset="-128"/>
              </a:rPr>
              <a:t>◆　本編の「○○の時、どうする？」等のタイトルは、指導薬剤師の目線で作成しており、それについての具体的な事例と、原因、その対応例を示しています。</a:t>
            </a:r>
            <a:endParaRPr lang="en-US" altLang="ja-JP" sz="1800" dirty="0" smtClean="0">
              <a:latin typeface="HGPｺﾞｼｯｸM" pitchFamily="50" charset="-128"/>
              <a:ea typeface="HGPｺﾞｼｯｸM" pitchFamily="50" charset="-128"/>
            </a:endParaRPr>
          </a:p>
          <a:p>
            <a:pPr marL="273050" indent="-273050">
              <a:lnSpc>
                <a:spcPct val="110000"/>
              </a:lnSpc>
              <a:buFont typeface="Arial" pitchFamily="34" charset="0"/>
              <a:buNone/>
            </a:pPr>
            <a:r>
              <a:rPr lang="ja-JP" altLang="en-US" sz="1800" dirty="0" smtClean="0">
                <a:latin typeface="HGPｺﾞｼｯｸM" pitchFamily="50" charset="-128"/>
                <a:ea typeface="HGPｺﾞｼｯｸM" pitchFamily="50" charset="-128"/>
              </a:rPr>
              <a:t>◆　実習開始前に、本編を最後まで確認し終えましたら、スタッフそれぞれが「チェックリスト」にて内容をチェックしましょう。</a:t>
            </a:r>
            <a:endParaRPr lang="en-US" altLang="ja-JP" sz="1800" dirty="0" smtClean="0">
              <a:latin typeface="HGPｺﾞｼｯｸM" pitchFamily="50" charset="-128"/>
              <a:ea typeface="HGPｺﾞｼｯｸM" pitchFamily="50" charset="-128"/>
            </a:endParaRPr>
          </a:p>
          <a:p>
            <a:pPr marL="273050" indent="-273050">
              <a:buFont typeface="Arial" pitchFamily="34" charset="0"/>
              <a:buNone/>
            </a:pPr>
            <a:endParaRPr lang="en-US" altLang="ja-JP" sz="1800" dirty="0">
              <a:latin typeface="HGPｺﾞｼｯｸM" pitchFamily="50" charset="-128"/>
              <a:ea typeface="HGPｺﾞｼｯｸM" pitchFamily="50" charset="-128"/>
            </a:endParaRPr>
          </a:p>
          <a:p>
            <a:pPr marL="273050" indent="-273050">
              <a:buFont typeface="Arial" pitchFamily="34" charset="0"/>
              <a:buNone/>
            </a:pPr>
            <a:r>
              <a:rPr lang="en-US" altLang="ja-JP" sz="1800" dirty="0" smtClean="0">
                <a:latin typeface="HGPｺﾞｼｯｸM" pitchFamily="50" charset="-128"/>
                <a:ea typeface="HGPｺﾞｼｯｸM" pitchFamily="50" charset="-128"/>
              </a:rPr>
              <a:t>※</a:t>
            </a:r>
            <a:r>
              <a:rPr lang="ja-JP" altLang="en-US" sz="1800" dirty="0" smtClean="0">
                <a:latin typeface="HGPｺﾞｼｯｸM" pitchFamily="50" charset="-128"/>
                <a:ea typeface="HGPｺﾞｼｯｸM" pitchFamily="50" charset="-128"/>
              </a:rPr>
              <a:t>本資料については、他に</a:t>
            </a:r>
            <a:r>
              <a:rPr lang="en-US" altLang="ja-JP" sz="1800" dirty="0" smtClean="0">
                <a:latin typeface="HGPｺﾞｼｯｸM" pitchFamily="50" charset="-128"/>
                <a:ea typeface="HGPｺﾞｼｯｸM" pitchFamily="50" charset="-128"/>
              </a:rPr>
              <a:t>【</a:t>
            </a:r>
            <a:r>
              <a:rPr lang="ja-JP" altLang="en-US" sz="1800" dirty="0" smtClean="0">
                <a:latin typeface="HGPｺﾞｼｯｸM" pitchFamily="50" charset="-128"/>
                <a:ea typeface="HGPｺﾞｼｯｸM" pitchFamily="50" charset="-128"/>
              </a:rPr>
              <a:t>学生と指導薬剤師</a:t>
            </a:r>
            <a:r>
              <a:rPr lang="en-US" altLang="ja-JP" sz="1800" dirty="0" smtClean="0">
                <a:latin typeface="HGPｺﾞｼｯｸM" pitchFamily="50" charset="-128"/>
                <a:ea typeface="HGPｺﾞｼｯｸM" pitchFamily="50" charset="-128"/>
              </a:rPr>
              <a:t>】</a:t>
            </a:r>
            <a:r>
              <a:rPr lang="ja-JP" altLang="en-US" sz="1800" dirty="0" smtClean="0">
                <a:latin typeface="HGPｺﾞｼｯｸM" pitchFamily="50" charset="-128"/>
                <a:ea typeface="HGPｺﾞｼｯｸM" pitchFamily="50" charset="-128"/>
              </a:rPr>
              <a:t>編も作成しております。併せてご活用ください。</a:t>
            </a:r>
            <a:endParaRPr lang="en-US" altLang="ja-JP" sz="1800" dirty="0" smtClean="0">
              <a:latin typeface="HGPｺﾞｼｯｸM" pitchFamily="50" charset="-128"/>
              <a:ea typeface="HGPｺﾞｼｯｸM" pitchFamily="50" charset="-128"/>
            </a:endParaRPr>
          </a:p>
          <a:p>
            <a:pPr marL="177800" indent="-177800">
              <a:buFont typeface="Arial" pitchFamily="34" charset="0"/>
              <a:buNone/>
            </a:pPr>
            <a:r>
              <a:rPr lang="ja-JP" altLang="en-US" sz="1800" dirty="0">
                <a:latin typeface="HGPｺﾞｼｯｸM" pitchFamily="50" charset="-128"/>
                <a:ea typeface="HGPｺﾞｼｯｸM" pitchFamily="50" charset="-128"/>
              </a:rPr>
              <a:t>　</a:t>
            </a:r>
            <a:r>
              <a:rPr lang="ja-JP" altLang="en-US" sz="1800" dirty="0" smtClean="0">
                <a:latin typeface="HGPｺﾞｼｯｸM" pitchFamily="50" charset="-128"/>
                <a:ea typeface="HGPｺﾞｼｯｸM" pitchFamily="50" charset="-128"/>
              </a:rPr>
              <a:t>　なお、日本薬剤師会ホームページでは、パワーポイントデータで本資料を掲載しておりますので、ご利用ください。</a:t>
            </a:r>
            <a:endParaRPr lang="en-US" altLang="ja-JP" sz="1800" dirty="0" smtClean="0">
              <a:latin typeface="HGPｺﾞｼｯｸM" pitchFamily="50" charset="-128"/>
              <a:ea typeface="HGPｺﾞｼｯｸM" pitchFamily="50" charset="-128"/>
            </a:endParaRPr>
          </a:p>
        </p:txBody>
      </p:sp>
      <p:sp>
        <p:nvSpPr>
          <p:cNvPr id="6" name="タイトル 1"/>
          <p:cNvSpPr txBox="1">
            <a:spLocks/>
          </p:cNvSpPr>
          <p:nvPr/>
        </p:nvSpPr>
        <p:spPr>
          <a:xfrm>
            <a:off x="198965" y="3837244"/>
            <a:ext cx="2595968" cy="461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rmAutofit/>
          </a:bodyPr>
          <a:lstStyle>
            <a:lvl1pPr algn="ctr">
              <a:spcBef>
                <a:spcPct val="0"/>
              </a:spcBef>
              <a:buNone/>
              <a:defRPr sz="3600">
                <a:solidFill>
                  <a:schemeClr val="lt1"/>
                </a:solidFill>
                <a:latin typeface="HGP創英角ﾎﾟｯﾌﾟ体" pitchFamily="50" charset="-128"/>
                <a:ea typeface="HGP創英角ﾎﾟｯﾌﾟ体"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sz="2400" dirty="0"/>
              <a:t>活用方法</a:t>
            </a:r>
          </a:p>
        </p:txBody>
      </p:sp>
    </p:spTree>
    <p:extLst>
      <p:ext uri="{BB962C8B-B14F-4D97-AF65-F5344CB8AC3E}">
        <p14:creationId xmlns:p14="http://schemas.microsoft.com/office/powerpoint/2010/main" val="3319928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コンテンツ プレースホルダー 2"/>
          <p:cNvSpPr>
            <a:spLocks noGrp="1"/>
          </p:cNvSpPr>
          <p:nvPr>
            <p:ph idx="1"/>
          </p:nvPr>
        </p:nvSpPr>
        <p:spPr>
          <a:xfrm>
            <a:off x="188913" y="1116013"/>
            <a:ext cx="6480175" cy="1368425"/>
          </a:xfrm>
          <a:ln>
            <a:solidFill>
              <a:schemeClr val="tx1"/>
            </a:solidFill>
          </a:ln>
        </p:spPr>
        <p:txBody>
          <a:bodyPr/>
          <a:lstStyle/>
          <a:p>
            <a:pPr marL="176213" indent="-176213" eaLnBrk="1" hangingPunct="1"/>
            <a:endParaRPr lang="en-US" altLang="ja-JP" sz="1800" dirty="0" smtClean="0">
              <a:latin typeface="HGP創英角ﾎﾟｯﾌﾟ体" pitchFamily="50" charset="-128"/>
              <a:ea typeface="HGP創英角ﾎﾟｯﾌﾟ体" pitchFamily="50" charset="-128"/>
            </a:endParaRPr>
          </a:p>
          <a:p>
            <a:pPr marL="176213" indent="-176213" eaLnBrk="1" hangingPunct="1"/>
            <a:r>
              <a:rPr lang="ja-JP" altLang="en-US" sz="1800" dirty="0" smtClean="0">
                <a:latin typeface="HGP創英角ﾎﾟｯﾌﾟ体" pitchFamily="50" charset="-128"/>
                <a:ea typeface="HGP創英角ﾎﾟｯﾌﾟ体" pitchFamily="50" charset="-128"/>
              </a:rPr>
              <a:t>実習が上手くこなせないことから</a:t>
            </a:r>
            <a:endParaRPr lang="en-US" altLang="ja-JP" sz="1800" dirty="0" smtClean="0">
              <a:latin typeface="HGP創英角ﾎﾟｯﾌﾟ体" pitchFamily="50" charset="-128"/>
              <a:ea typeface="HGP創英角ﾎﾟｯﾌﾟ体" pitchFamily="50" charset="-128"/>
            </a:endParaRPr>
          </a:p>
          <a:p>
            <a:pPr marL="576263" lvl="1" indent="-176213" eaLnBrk="1" hangingPunct="1"/>
            <a:r>
              <a:rPr lang="ja-JP" altLang="en-US" sz="1800" dirty="0" smtClean="0">
                <a:latin typeface="HGP創英角ﾎﾟｯﾌﾟ体" pitchFamily="50" charset="-128"/>
                <a:ea typeface="HGP創英角ﾎﾟｯﾌﾟ体" pitchFamily="50" charset="-128"/>
              </a:rPr>
              <a:t>精神的な落ち込みで睡眠も取れなくなった</a:t>
            </a:r>
            <a:endParaRPr lang="en-US" altLang="ja-JP" sz="1800" dirty="0" smtClean="0">
              <a:latin typeface="HGP創英角ﾎﾟｯﾌﾟ体" pitchFamily="50" charset="-128"/>
              <a:ea typeface="HGP創英角ﾎﾟｯﾌﾟ体" pitchFamily="50" charset="-128"/>
            </a:endParaRPr>
          </a:p>
          <a:p>
            <a:pPr marL="576263" lvl="1" indent="-176213" eaLnBrk="1" hangingPunct="1"/>
            <a:r>
              <a:rPr lang="ja-JP" altLang="en-US" sz="1800" dirty="0" smtClean="0">
                <a:latin typeface="HGP創英角ﾎﾟｯﾌﾟ体" pitchFamily="50" charset="-128"/>
                <a:ea typeface="HGP創英角ﾎﾟｯﾌﾟ体" pitchFamily="50" charset="-128"/>
              </a:rPr>
              <a:t>過度の緊張で精神的に不安定となった</a:t>
            </a:r>
            <a:endParaRPr lang="en-US" altLang="ja-JP" sz="1800" dirty="0" smtClean="0">
              <a:latin typeface="HGP創英角ﾎﾟｯﾌﾟ体" pitchFamily="50" charset="-128"/>
              <a:ea typeface="HGP創英角ﾎﾟｯﾌﾟ体" pitchFamily="50" charset="-128"/>
            </a:endParaRPr>
          </a:p>
        </p:txBody>
      </p:sp>
      <p:sp>
        <p:nvSpPr>
          <p:cNvPr id="4" name="コンテンツ プレースホルダー 2"/>
          <p:cNvSpPr txBox="1">
            <a:spLocks/>
          </p:cNvSpPr>
          <p:nvPr/>
        </p:nvSpPr>
        <p:spPr>
          <a:xfrm>
            <a:off x="188913" y="2627313"/>
            <a:ext cx="6480175" cy="2881312"/>
          </a:xfrm>
          <a:prstGeom prst="rect">
            <a:avLst/>
          </a:prstGeom>
          <a:ln>
            <a:solidFill>
              <a:schemeClr val="tx1"/>
            </a:solidFill>
          </a:ln>
        </p:spPr>
        <p:txBody>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79388" indent="-179388" fontAlgn="auto">
              <a:spcAft>
                <a:spcPts val="0"/>
              </a:spcAft>
              <a:defRPr/>
            </a:pPr>
            <a:endParaRPr lang="en-US" altLang="ja-JP" sz="1800" dirty="0" smtClean="0">
              <a:latin typeface="HGP創英角ﾎﾟｯﾌﾟ体" pitchFamily="50" charset="-128"/>
              <a:ea typeface="HGP創英角ﾎﾟｯﾌﾟ体" pitchFamily="50" charset="-128"/>
            </a:endParaRPr>
          </a:p>
          <a:p>
            <a:pPr marL="179388" indent="-179388" fontAlgn="auto">
              <a:spcAft>
                <a:spcPts val="0"/>
              </a:spcAft>
              <a:defRPr/>
            </a:pPr>
            <a:r>
              <a:rPr lang="ja-JP" altLang="en-US" sz="1800" dirty="0" smtClean="0">
                <a:latin typeface="HGP創英角ﾎﾟｯﾌﾟ体" pitchFamily="50" charset="-128"/>
                <a:ea typeface="HGP創英角ﾎﾟｯﾌﾟ体" pitchFamily="50" charset="-128"/>
              </a:rPr>
              <a:t>学生が一人悩んでいるのに気付いたが、声掛けを怠った（他のスタッフは気付いていたが、指導薬剤師がするだろうと放置した）</a:t>
            </a:r>
            <a:endParaRPr lang="en-US" altLang="ja-JP" sz="1800" dirty="0" smtClean="0">
              <a:latin typeface="HGP創英角ﾎﾟｯﾌﾟ体" pitchFamily="50" charset="-128"/>
              <a:ea typeface="HGP創英角ﾎﾟｯﾌﾟ体" pitchFamily="50" charset="-128"/>
            </a:endParaRPr>
          </a:p>
          <a:p>
            <a:pPr marL="174625" indent="-174625">
              <a:buFont typeface="Arial" charset="0"/>
              <a:buChar char="•"/>
              <a:defRPr/>
            </a:pPr>
            <a:r>
              <a:rPr lang="ja-JP" altLang="en-US" sz="1800" dirty="0" smtClean="0">
                <a:latin typeface="HGP創英角ﾎﾟｯﾌﾟ体" pitchFamily="50" charset="-128"/>
                <a:ea typeface="HGP創英角ﾎﾟｯﾌﾟ体" pitchFamily="50" charset="-128"/>
              </a:rPr>
              <a:t>学生の実習態度から、ついキツイ</a:t>
            </a:r>
            <a:r>
              <a:rPr lang="ja-JP" altLang="en-US" sz="1800" dirty="0">
                <a:latin typeface="HGP創英角ﾎﾟｯﾌﾟ体" pitchFamily="50" charset="-128"/>
                <a:ea typeface="HGP創英角ﾎﾟｯﾌﾟ体" pitchFamily="50" charset="-128"/>
              </a:rPr>
              <a:t>言葉で</a:t>
            </a:r>
            <a:r>
              <a:rPr lang="ja-JP" altLang="en-US" sz="1800" dirty="0" smtClean="0">
                <a:latin typeface="HGP創英角ﾎﾟｯﾌﾟ体" pitchFamily="50" charset="-128"/>
                <a:ea typeface="HGP創英角ﾎﾟｯﾌﾟ体" pitchFamily="50" charset="-128"/>
              </a:rPr>
              <a:t>アドバイスしてしまった</a:t>
            </a:r>
            <a:endParaRPr lang="en-US" altLang="ja-JP" sz="1800" dirty="0">
              <a:latin typeface="HGP創英角ﾎﾟｯﾌﾟ体" pitchFamily="50" charset="-128"/>
              <a:ea typeface="HGP創英角ﾎﾟｯﾌﾟ体" pitchFamily="50" charset="-128"/>
            </a:endParaRPr>
          </a:p>
          <a:p>
            <a:pPr marL="174625" indent="-174625">
              <a:buFont typeface="Arial" charset="0"/>
              <a:buChar char="•"/>
              <a:defRPr/>
            </a:pPr>
            <a:r>
              <a:rPr lang="ja-JP" altLang="en-US" sz="1800" dirty="0" smtClean="0">
                <a:latin typeface="HGP創英角ﾎﾟｯﾌﾟ体" pitchFamily="50" charset="-128"/>
                <a:ea typeface="HGP創英角ﾎﾟｯﾌﾟ体" pitchFamily="50" charset="-128"/>
              </a:rPr>
              <a:t>事故につながると思い、「</a:t>
            </a:r>
            <a:r>
              <a:rPr lang="ja-JP" altLang="en-US" sz="1800" dirty="0">
                <a:latin typeface="HGP創英角ﾎﾟｯﾌﾟ体" pitchFamily="50" charset="-128"/>
                <a:ea typeface="HGP創英角ﾎﾟｯﾌﾟ体" pitchFamily="50" charset="-128"/>
              </a:rPr>
              <a:t>何してるの！」と</a:t>
            </a:r>
            <a:r>
              <a:rPr lang="ja-JP" altLang="en-US" sz="1800" dirty="0" smtClean="0">
                <a:latin typeface="HGP創英角ﾎﾟｯﾌﾟ体" pitchFamily="50" charset="-128"/>
                <a:ea typeface="HGP創英角ﾎﾟｯﾌﾟ体" pitchFamily="50" charset="-128"/>
              </a:rPr>
              <a:t>いきなり怒鳴ってしまった</a:t>
            </a:r>
            <a:endParaRPr lang="en-US" altLang="ja-JP" sz="1800" dirty="0" smtClean="0">
              <a:latin typeface="HGP創英角ﾎﾟｯﾌﾟ体" pitchFamily="50" charset="-128"/>
              <a:ea typeface="HGP創英角ﾎﾟｯﾌﾟ体" pitchFamily="50" charset="-128"/>
            </a:endParaRPr>
          </a:p>
          <a:p>
            <a:pPr marL="174625" indent="-174625">
              <a:buFont typeface="Arial" charset="0"/>
              <a:buChar char="•"/>
              <a:defRPr/>
            </a:pPr>
            <a:r>
              <a:rPr lang="ja-JP" altLang="en-US" sz="1800" dirty="0" smtClean="0">
                <a:latin typeface="HGP創英角ﾎﾟｯﾌﾟ体" pitchFamily="50" charset="-128"/>
                <a:ea typeface="HGP創英角ﾎﾟｯﾌﾟ体" pitchFamily="50" charset="-128"/>
              </a:rPr>
              <a:t>休憩中なので学生の面倒を見る必要がないと思った</a:t>
            </a:r>
            <a:endParaRPr lang="en-US" altLang="ja-JP" sz="1800" dirty="0" smtClean="0">
              <a:latin typeface="HGP創英角ﾎﾟｯﾌﾟ体" pitchFamily="50" charset="-128"/>
              <a:ea typeface="HGP創英角ﾎﾟｯﾌﾟ体" pitchFamily="50" charset="-128"/>
            </a:endParaRPr>
          </a:p>
          <a:p>
            <a:pPr marL="174625" indent="-174625">
              <a:buFont typeface="Arial" charset="0"/>
              <a:buChar char="•"/>
              <a:defRPr/>
            </a:pPr>
            <a:endParaRPr lang="en-US" altLang="ja-JP" sz="1800" dirty="0">
              <a:latin typeface="HGP創英角ﾎﾟｯﾌﾟ体" pitchFamily="50" charset="-128"/>
              <a:ea typeface="HGP創英角ﾎﾟｯﾌﾟ体" pitchFamily="50" charset="-128"/>
            </a:endParaRPr>
          </a:p>
          <a:p>
            <a:pPr marL="174625" indent="-174625">
              <a:buFont typeface="Arial" charset="0"/>
              <a:buChar char="•"/>
              <a:defRPr/>
            </a:pPr>
            <a:endParaRPr lang="en-US" altLang="ja-JP" sz="1800" dirty="0" smtClean="0">
              <a:latin typeface="HGP創英角ﾎﾟｯﾌﾟ体" pitchFamily="50" charset="-128"/>
              <a:ea typeface="HGP創英角ﾎﾟｯﾌﾟ体" pitchFamily="50" charset="-128"/>
            </a:endParaRPr>
          </a:p>
          <a:p>
            <a:pPr marL="179388" indent="-179388" fontAlgn="auto">
              <a:spcAft>
                <a:spcPts val="0"/>
              </a:spcAft>
              <a:defRPr/>
            </a:pPr>
            <a:endParaRPr lang="en-US" altLang="ja-JP" sz="1800" dirty="0" smtClean="0">
              <a:latin typeface="HGP創英角ﾎﾟｯﾌﾟ体" pitchFamily="50" charset="-128"/>
              <a:ea typeface="HGP創英角ﾎﾟｯﾌﾟ体" pitchFamily="50" charset="-128"/>
            </a:endParaRPr>
          </a:p>
          <a:p>
            <a:pPr fontAlgn="auto">
              <a:spcAft>
                <a:spcPts val="0"/>
              </a:spcAft>
              <a:defRPr/>
            </a:pPr>
            <a:endParaRPr lang="en-US" altLang="ja-JP" sz="1800" dirty="0" smtClean="0">
              <a:latin typeface="HGP創英角ﾎﾟｯﾌﾟ体" pitchFamily="50" charset="-128"/>
              <a:ea typeface="HGP創英角ﾎﾟｯﾌﾟ体" pitchFamily="50" charset="-128"/>
            </a:endParaRPr>
          </a:p>
        </p:txBody>
      </p:sp>
      <p:sp>
        <p:nvSpPr>
          <p:cNvPr id="4100" name="コンテンツ プレースホルダー 2"/>
          <p:cNvSpPr txBox="1">
            <a:spLocks/>
          </p:cNvSpPr>
          <p:nvPr/>
        </p:nvSpPr>
        <p:spPr bwMode="auto">
          <a:xfrm>
            <a:off x="188913" y="5651500"/>
            <a:ext cx="6480175" cy="2952750"/>
          </a:xfrm>
          <a:prstGeom prst="rect">
            <a:avLst/>
          </a:prstGeom>
          <a:noFill/>
          <a:ln w="9525">
            <a:solidFill>
              <a:schemeClr val="tx1"/>
            </a:solidFill>
            <a:miter lim="800000"/>
            <a:headEnd/>
            <a:tailEnd/>
          </a:ln>
        </p:spPr>
        <p:txBody>
          <a:bodyPr/>
          <a:lstStyle/>
          <a:p>
            <a:pPr marL="285750" indent="-285750">
              <a:spcBef>
                <a:spcPct val="20000"/>
              </a:spcBef>
              <a:buFont typeface="Arial" charset="0"/>
              <a:buChar char="•"/>
            </a:pPr>
            <a:endParaRPr lang="en-US" altLang="ja-JP" dirty="0">
              <a:latin typeface="HGP創英角ﾎﾟｯﾌﾟ体" pitchFamily="50" charset="-128"/>
              <a:ea typeface="HGP創英角ﾎﾟｯﾌﾟ体" pitchFamily="50" charset="-128"/>
            </a:endParaRPr>
          </a:p>
          <a:p>
            <a:pPr marL="285750" indent="-285750">
              <a:spcBef>
                <a:spcPct val="20000"/>
              </a:spcBef>
              <a:buFont typeface="Arial" charset="0"/>
              <a:buChar char="•"/>
            </a:pPr>
            <a:r>
              <a:rPr lang="ja-JP" altLang="en-US" dirty="0" smtClean="0">
                <a:latin typeface="HGP創英角ﾎﾟｯﾌﾟ体" pitchFamily="50" charset="-128"/>
                <a:ea typeface="HGP創英角ﾎﾟｯﾌﾟ体" pitchFamily="50" charset="-128"/>
              </a:rPr>
              <a:t>指導薬剤師、他の薬局のスタッフ全員で注意を払う</a:t>
            </a:r>
            <a:endParaRPr lang="en-US" altLang="ja-JP" dirty="0" smtClean="0">
              <a:latin typeface="HGP創英角ﾎﾟｯﾌﾟ体" pitchFamily="50" charset="-128"/>
              <a:ea typeface="HGP創英角ﾎﾟｯﾌﾟ体" pitchFamily="50" charset="-128"/>
            </a:endParaRPr>
          </a:p>
          <a:p>
            <a:pPr marL="285750" indent="-285750">
              <a:spcBef>
                <a:spcPct val="20000"/>
              </a:spcBef>
              <a:buFont typeface="Arial" charset="0"/>
              <a:buChar char="•"/>
            </a:pPr>
            <a:r>
              <a:rPr lang="ja-JP" altLang="en-US" dirty="0" smtClean="0">
                <a:latin typeface="HGP創英角ﾎﾟｯﾌﾟ体" pitchFamily="50" charset="-128"/>
                <a:ea typeface="HGP創英角ﾎﾟｯﾌﾟ体" pitchFamily="50" charset="-128"/>
              </a:rPr>
              <a:t>「</a:t>
            </a:r>
            <a:r>
              <a:rPr lang="ja-JP" altLang="en-US" dirty="0">
                <a:latin typeface="HGP創英角ﾎﾟｯﾌﾟ体" pitchFamily="50" charset="-128"/>
                <a:ea typeface="HGP創英角ﾎﾟｯﾌﾟ体" pitchFamily="50" charset="-128"/>
              </a:rPr>
              <a:t>あれっ？」と感じたら、できるだけ早く声かけを</a:t>
            </a:r>
            <a:r>
              <a:rPr lang="ja-JP" altLang="en-US" dirty="0" smtClean="0">
                <a:latin typeface="HGP創英角ﾎﾟｯﾌﾟ体" pitchFamily="50" charset="-128"/>
                <a:ea typeface="HGP創英角ﾎﾟｯﾌﾟ体" pitchFamily="50" charset="-128"/>
              </a:rPr>
              <a:t>行う</a:t>
            </a:r>
            <a:endParaRPr lang="en-US" altLang="ja-JP" dirty="0">
              <a:latin typeface="HGP創英角ﾎﾟｯﾌﾟ体" pitchFamily="50" charset="-128"/>
              <a:ea typeface="HGP創英角ﾎﾟｯﾌﾟ体" pitchFamily="50" charset="-128"/>
            </a:endParaRPr>
          </a:p>
          <a:p>
            <a:pPr marL="285750" indent="-285750">
              <a:spcBef>
                <a:spcPct val="20000"/>
              </a:spcBef>
              <a:buFont typeface="Arial" charset="0"/>
              <a:buChar char="•"/>
            </a:pPr>
            <a:r>
              <a:rPr lang="ja-JP" altLang="en-US" dirty="0" smtClean="0">
                <a:latin typeface="HGP創英角ﾎﾟｯﾌﾟ体" pitchFamily="50" charset="-128"/>
                <a:ea typeface="HGP創英角ﾎﾟｯﾌﾟ体" pitchFamily="50" charset="-128"/>
              </a:rPr>
              <a:t>怒られた理由を考えさせた上で学生に説明する</a:t>
            </a:r>
            <a:endParaRPr lang="en-US" altLang="ja-JP" dirty="0" smtClean="0">
              <a:latin typeface="HGP創英角ﾎﾟｯﾌﾟ体" pitchFamily="50" charset="-128"/>
              <a:ea typeface="HGP創英角ﾎﾟｯﾌﾟ体" pitchFamily="50" charset="-128"/>
            </a:endParaRPr>
          </a:p>
          <a:p>
            <a:pPr marL="285750" indent="-285750">
              <a:spcBef>
                <a:spcPct val="20000"/>
              </a:spcBef>
              <a:buFont typeface="Arial" charset="0"/>
              <a:buChar char="•"/>
            </a:pPr>
            <a:r>
              <a:rPr lang="ja-JP" altLang="en-US" dirty="0" smtClean="0">
                <a:latin typeface="HGP創英角ﾎﾟｯﾌﾟ体" pitchFamily="50" charset="-128"/>
                <a:ea typeface="HGP創英角ﾎﾟｯﾌﾟ体" pitchFamily="50" charset="-128"/>
              </a:rPr>
              <a:t>皮肉</a:t>
            </a:r>
            <a:r>
              <a:rPr lang="ja-JP" altLang="en-US" dirty="0">
                <a:latin typeface="HGP創英角ﾎﾟｯﾌﾟ体" pitchFamily="50" charset="-128"/>
                <a:ea typeface="HGP創英角ﾎﾟｯﾌﾟ体" pitchFamily="50" charset="-128"/>
              </a:rPr>
              <a:t>を言う、学生に分かるよう態度を</a:t>
            </a:r>
            <a:r>
              <a:rPr lang="ja-JP" altLang="en-US" dirty="0" smtClean="0">
                <a:latin typeface="HGP創英角ﾎﾟｯﾌﾟ体" pitchFamily="50" charset="-128"/>
                <a:ea typeface="HGP創英角ﾎﾟｯﾌﾟ体" pitchFamily="50" charset="-128"/>
              </a:rPr>
              <a:t>変える、などの行為</a:t>
            </a:r>
            <a:r>
              <a:rPr lang="ja-JP" altLang="en-US" dirty="0">
                <a:latin typeface="HGP創英角ﾎﾟｯﾌﾟ体" pitchFamily="50" charset="-128"/>
                <a:ea typeface="HGP創英角ﾎﾟｯﾌﾟ体" pitchFamily="50" charset="-128"/>
              </a:rPr>
              <a:t>は慎む</a:t>
            </a:r>
            <a:endParaRPr lang="en-US" altLang="ja-JP" dirty="0">
              <a:latin typeface="HGP創英角ﾎﾟｯﾌﾟ体" pitchFamily="50" charset="-128"/>
              <a:ea typeface="HGP創英角ﾎﾟｯﾌﾟ体" pitchFamily="50" charset="-128"/>
            </a:endParaRPr>
          </a:p>
          <a:p>
            <a:pPr marL="285750" indent="-285750">
              <a:spcBef>
                <a:spcPct val="20000"/>
              </a:spcBef>
              <a:buFont typeface="Arial" charset="0"/>
              <a:buChar char="•"/>
            </a:pPr>
            <a:r>
              <a:rPr lang="ja-JP" altLang="en-US" dirty="0" smtClean="0">
                <a:latin typeface="HGP創英角ﾎﾟｯﾌﾟ体" pitchFamily="50" charset="-128"/>
                <a:ea typeface="HGP創英角ﾎﾟｯﾌﾟ体" pitchFamily="50" charset="-128"/>
              </a:rPr>
              <a:t>個人的な感情（好む・好まない）で接しない。スタッフ全員で注意しあうこと</a:t>
            </a:r>
            <a:endParaRPr lang="en-US" altLang="ja-JP" dirty="0">
              <a:latin typeface="HGP創英角ﾎﾟｯﾌﾟ体" pitchFamily="50" charset="-128"/>
              <a:ea typeface="HGP創英角ﾎﾟｯﾌﾟ体" pitchFamily="50" charset="-128"/>
            </a:endParaRPr>
          </a:p>
          <a:p>
            <a:pPr marL="285750" indent="-285750">
              <a:spcBef>
                <a:spcPct val="20000"/>
              </a:spcBef>
              <a:buFont typeface="Arial" charset="0"/>
              <a:buChar char="•"/>
            </a:pPr>
            <a:endParaRPr lang="en-US" altLang="ja-JP" dirty="0">
              <a:latin typeface="HGP創英角ﾎﾟｯﾌﾟ体" pitchFamily="50" charset="-128"/>
              <a:ea typeface="HGP創英角ﾎﾟｯﾌﾟ体" pitchFamily="50" charset="-128"/>
            </a:endParaRPr>
          </a:p>
        </p:txBody>
      </p:sp>
      <p:sp>
        <p:nvSpPr>
          <p:cNvPr id="7" name="正方形/長方形 6"/>
          <p:cNvSpPr/>
          <p:nvPr/>
        </p:nvSpPr>
        <p:spPr>
          <a:xfrm>
            <a:off x="333375" y="971550"/>
            <a:ext cx="1943100" cy="4318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buFont typeface="Arial" charset="0"/>
              <a:buNone/>
              <a:defRPr/>
            </a:pPr>
            <a:r>
              <a:rPr lang="ja-JP" altLang="en-US" dirty="0">
                <a:latin typeface="HGP創英角ﾎﾟｯﾌﾟ体" pitchFamily="50" charset="-128"/>
                <a:ea typeface="HGP創英角ﾎﾟｯﾌﾟ体" pitchFamily="50" charset="-128"/>
              </a:rPr>
              <a:t>事　　例</a:t>
            </a:r>
            <a:endParaRPr lang="en-US" altLang="ja-JP" dirty="0">
              <a:latin typeface="HGP創英角ﾎﾟｯﾌﾟ体" pitchFamily="50" charset="-128"/>
              <a:ea typeface="HGP創英角ﾎﾟｯﾌﾟ体" pitchFamily="50" charset="-128"/>
            </a:endParaRPr>
          </a:p>
        </p:txBody>
      </p:sp>
      <p:sp>
        <p:nvSpPr>
          <p:cNvPr id="8" name="正方形/長方形 7"/>
          <p:cNvSpPr/>
          <p:nvPr/>
        </p:nvSpPr>
        <p:spPr>
          <a:xfrm>
            <a:off x="333375" y="5508625"/>
            <a:ext cx="2016125" cy="4318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どうすればよい？</a:t>
            </a:r>
            <a:endParaRPr lang="en-US" altLang="ja-JP" dirty="0">
              <a:latin typeface="HGP創英角ﾎﾟｯﾌﾟ体" pitchFamily="50" charset="-128"/>
              <a:ea typeface="HGP創英角ﾎﾟｯﾌﾟ体" pitchFamily="50" charset="-128"/>
            </a:endParaRPr>
          </a:p>
        </p:txBody>
      </p:sp>
      <p:sp>
        <p:nvSpPr>
          <p:cNvPr id="9" name="正方形/長方形 8"/>
          <p:cNvSpPr/>
          <p:nvPr/>
        </p:nvSpPr>
        <p:spPr>
          <a:xfrm>
            <a:off x="333375" y="2484438"/>
            <a:ext cx="2016125" cy="431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なぜ起こったか？</a:t>
            </a:r>
            <a:endParaRPr lang="en-US" altLang="ja-JP" dirty="0">
              <a:latin typeface="HGP創英角ﾎﾟｯﾌﾟ体" pitchFamily="50" charset="-128"/>
              <a:ea typeface="HGP創英角ﾎﾟｯﾌﾟ体" pitchFamily="50" charset="-128"/>
            </a:endParaRPr>
          </a:p>
        </p:txBody>
      </p:sp>
      <p:sp>
        <p:nvSpPr>
          <p:cNvPr id="4104" name="タイトル 1"/>
          <p:cNvSpPr>
            <a:spLocks noGrp="1"/>
          </p:cNvSpPr>
          <p:nvPr>
            <p:ph type="title"/>
          </p:nvPr>
        </p:nvSpPr>
        <p:spPr>
          <a:xfrm>
            <a:off x="188913" y="250825"/>
            <a:ext cx="6480175" cy="576263"/>
          </a:xfrm>
          <a:ln>
            <a:solidFill>
              <a:schemeClr val="tx1"/>
            </a:solidFill>
          </a:ln>
        </p:spPr>
        <p:txBody>
          <a:bodyPr>
            <a:normAutofit/>
          </a:bodyPr>
          <a:lstStyle/>
          <a:p>
            <a:pPr eaLnBrk="1" hangingPunct="1"/>
            <a:r>
              <a:rPr lang="ja-JP" altLang="en-US" sz="2000" dirty="0" smtClean="0">
                <a:solidFill>
                  <a:srgbClr val="0000FF"/>
                </a:solidFill>
                <a:latin typeface="HGP創英角ﾎﾟｯﾌﾟ体" pitchFamily="50" charset="-128"/>
                <a:ea typeface="HGP創英角ﾎﾟｯﾌﾟ体" pitchFamily="50" charset="-128"/>
              </a:rPr>
              <a:t>「学生が精神的に落ちこんでいる」と感じた時、どうする？</a:t>
            </a:r>
          </a:p>
        </p:txBody>
      </p:sp>
      <p:sp>
        <p:nvSpPr>
          <p:cNvPr id="2" name="スライド番号プレースホルダー 1"/>
          <p:cNvSpPr>
            <a:spLocks noGrp="1"/>
          </p:cNvSpPr>
          <p:nvPr>
            <p:ph type="sldNum" sz="quarter" idx="12"/>
          </p:nvPr>
        </p:nvSpPr>
        <p:spPr/>
        <p:txBody>
          <a:bodyPr/>
          <a:lstStyle/>
          <a:p>
            <a:fld id="{56B15A65-A2A3-4C19-B5F7-2591687F910A}" type="slidenum">
              <a:rPr kumimoji="1" lang="ja-JP" altLang="en-US" smtClean="0"/>
              <a:pPr/>
              <a:t>3</a:t>
            </a:fld>
            <a:endParaRPr kumimoji="1" lang="ja-JP"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333375" y="179388"/>
            <a:ext cx="6110288" cy="749300"/>
          </a:xfrm>
          <a:ln>
            <a:solidFill>
              <a:schemeClr val="tx1"/>
            </a:solidFill>
          </a:ln>
        </p:spPr>
        <p:txBody>
          <a:bodyPr/>
          <a:lstStyle/>
          <a:p>
            <a:pPr eaLnBrk="1" hangingPunct="1"/>
            <a:r>
              <a:rPr lang="ja-JP" altLang="en-US" sz="2000" smtClean="0">
                <a:solidFill>
                  <a:srgbClr val="0000FF"/>
                </a:solidFill>
                <a:latin typeface="HGP創英角ﾎﾟｯﾌﾟ体" pitchFamily="50" charset="-128"/>
                <a:ea typeface="HGP創英角ﾎﾟｯﾌﾟ体" pitchFamily="50" charset="-128"/>
              </a:rPr>
              <a:t>実習生と人間関係が築けない時、どうする？</a:t>
            </a:r>
          </a:p>
        </p:txBody>
      </p:sp>
      <p:sp>
        <p:nvSpPr>
          <p:cNvPr id="11267" name="コンテンツ プレースホルダー 2"/>
          <p:cNvSpPr>
            <a:spLocks noGrp="1"/>
          </p:cNvSpPr>
          <p:nvPr>
            <p:ph idx="1"/>
          </p:nvPr>
        </p:nvSpPr>
        <p:spPr>
          <a:xfrm>
            <a:off x="188913" y="1116013"/>
            <a:ext cx="6480175" cy="1416050"/>
          </a:xfrm>
          <a:ln>
            <a:solidFill>
              <a:schemeClr val="tx1"/>
            </a:solidFill>
          </a:ln>
        </p:spPr>
        <p:txBody>
          <a:bodyPr/>
          <a:lstStyle/>
          <a:p>
            <a:pPr marL="176213" indent="-176213" eaLnBrk="1" hangingPunct="1">
              <a:defRPr/>
            </a:pPr>
            <a:endParaRPr lang="en-US" altLang="ja-JP" sz="1700" dirty="0" smtClean="0">
              <a:latin typeface="HGP創英角ﾎﾟｯﾌﾟ体" pitchFamily="50" charset="-128"/>
              <a:ea typeface="HGP創英角ﾎﾟｯﾌﾟ体" pitchFamily="50" charset="-128"/>
            </a:endParaRPr>
          </a:p>
          <a:p>
            <a:pPr marL="179388" indent="-179388" eaLnBrk="1" hangingPunct="1">
              <a:defRPr/>
            </a:pPr>
            <a:r>
              <a:rPr lang="ja-JP" altLang="en-US" sz="1800" dirty="0" smtClean="0">
                <a:latin typeface="HGP創英角ﾎﾟｯﾌﾟ体" pitchFamily="50" charset="-128"/>
                <a:ea typeface="HGP創英角ﾎﾟｯﾌﾟ体" pitchFamily="50" charset="-128"/>
              </a:rPr>
              <a:t>学生が指導薬剤師の言動や態度に精神的</a:t>
            </a:r>
            <a:r>
              <a:rPr lang="ja-JP" altLang="en-US" sz="1800" dirty="0">
                <a:latin typeface="HGP創英角ﾎﾟｯﾌﾟ体" pitchFamily="50" charset="-128"/>
                <a:ea typeface="HGP創英角ﾎﾟｯﾌﾟ体" pitchFamily="50" charset="-128"/>
              </a:rPr>
              <a:t>な</a:t>
            </a:r>
            <a:r>
              <a:rPr lang="ja-JP" altLang="en-US" sz="1800" dirty="0" smtClean="0">
                <a:latin typeface="HGP創英角ﾎﾟｯﾌﾟ体" pitchFamily="50" charset="-128"/>
                <a:ea typeface="HGP創英角ﾎﾟｯﾌﾟ体" pitchFamily="50" charset="-128"/>
              </a:rPr>
              <a:t>苦痛を感じた</a:t>
            </a:r>
            <a:endParaRPr lang="en-US" altLang="ja-JP" sz="1800" dirty="0" smtClean="0">
              <a:latin typeface="HGP創英角ﾎﾟｯﾌﾟ体" pitchFamily="50" charset="-128"/>
              <a:ea typeface="HGP創英角ﾎﾟｯﾌﾟ体" pitchFamily="50" charset="-128"/>
            </a:endParaRPr>
          </a:p>
          <a:p>
            <a:pPr marL="179388" indent="-179388" eaLnBrk="1" hangingPunct="1">
              <a:defRPr/>
            </a:pPr>
            <a:r>
              <a:rPr lang="ja-JP" altLang="en-US" sz="1800" dirty="0" smtClean="0">
                <a:latin typeface="HGP創英角ﾎﾟｯﾌﾟ体" pitchFamily="50" charset="-128"/>
                <a:ea typeface="HGP創英角ﾎﾟｯﾌﾟ体" pitchFamily="50" charset="-128"/>
              </a:rPr>
              <a:t>学生が実習施設に馴染めず次第にストレスを感じた</a:t>
            </a:r>
            <a:endParaRPr lang="en-US" altLang="ja-JP" sz="1800" dirty="0" smtClean="0">
              <a:latin typeface="HGP創英角ﾎﾟｯﾌﾟ体" pitchFamily="50" charset="-128"/>
              <a:ea typeface="HGP創英角ﾎﾟｯﾌﾟ体" pitchFamily="50" charset="-128"/>
            </a:endParaRPr>
          </a:p>
          <a:p>
            <a:pPr marL="179388" indent="-179388" eaLnBrk="1" hangingPunct="1">
              <a:defRPr/>
            </a:pPr>
            <a:r>
              <a:rPr lang="ja-JP" altLang="en-US" sz="1800" dirty="0" smtClean="0">
                <a:latin typeface="HGP創英角ﾎﾟｯﾌﾟ体" pitchFamily="50" charset="-128"/>
                <a:ea typeface="HGP創英角ﾎﾟｯﾌﾟ体" pitchFamily="50" charset="-128"/>
              </a:rPr>
              <a:t>学生が指導</a:t>
            </a:r>
            <a:r>
              <a:rPr lang="ja-JP" altLang="en-US" sz="1800" dirty="0">
                <a:latin typeface="HGP創英角ﾎﾟｯﾌﾟ体" pitchFamily="50" charset="-128"/>
                <a:ea typeface="HGP創英角ﾎﾟｯﾌﾟ体" pitchFamily="50" charset="-128"/>
              </a:rPr>
              <a:t>薬剤師の</a:t>
            </a:r>
            <a:r>
              <a:rPr lang="ja-JP" altLang="en-US" sz="1800" dirty="0" smtClean="0">
                <a:latin typeface="HGP創英角ﾎﾟｯﾌﾟ体" pitchFamily="50" charset="-128"/>
                <a:ea typeface="HGP創英角ﾎﾟｯﾌﾟ体" pitchFamily="50" charset="-128"/>
              </a:rPr>
              <a:t>対応が理不尽と感じた</a:t>
            </a:r>
            <a:endParaRPr lang="en-US" altLang="ja-JP" sz="1800" dirty="0" smtClean="0">
              <a:latin typeface="HGP創英角ﾎﾟｯﾌﾟ体" pitchFamily="50" charset="-128"/>
              <a:ea typeface="HGP創英角ﾎﾟｯﾌﾟ体" pitchFamily="50" charset="-128"/>
            </a:endParaRPr>
          </a:p>
        </p:txBody>
      </p:sp>
      <p:sp>
        <p:nvSpPr>
          <p:cNvPr id="4" name="コンテンツ プレースホルダー 2"/>
          <p:cNvSpPr txBox="1">
            <a:spLocks/>
          </p:cNvSpPr>
          <p:nvPr/>
        </p:nvSpPr>
        <p:spPr>
          <a:xfrm>
            <a:off x="188913" y="2700338"/>
            <a:ext cx="6480175" cy="2376487"/>
          </a:xfrm>
          <a:prstGeom prst="rect">
            <a:avLst/>
          </a:prstGeom>
          <a:ln>
            <a:solidFill>
              <a:schemeClr val="tx1"/>
            </a:solidFill>
          </a:ln>
        </p:spPr>
        <p:txBody>
          <a:bodyPr>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79388" indent="-179388" fontAlgn="auto">
              <a:spcAft>
                <a:spcPts val="0"/>
              </a:spcAft>
              <a:defRPr/>
            </a:pPr>
            <a:endParaRPr lang="en-US" altLang="ja-JP" sz="1700" dirty="0" smtClean="0">
              <a:latin typeface="HGP創英角ﾎﾟｯﾌﾟ体" pitchFamily="50" charset="-128"/>
              <a:ea typeface="HGP創英角ﾎﾟｯﾌﾟ体" pitchFamily="50" charset="-128"/>
            </a:endParaRPr>
          </a:p>
          <a:p>
            <a:pPr marL="179388" indent="-179388" fontAlgn="auto">
              <a:spcAft>
                <a:spcPts val="0"/>
              </a:spcAft>
              <a:defRPr/>
            </a:pPr>
            <a:r>
              <a:rPr lang="ja-JP" altLang="en-US" sz="1700" dirty="0">
                <a:latin typeface="HGP創英角ﾎﾟｯﾌﾟ体" pitchFamily="50" charset="-128"/>
                <a:ea typeface="HGP創英角ﾎﾟｯﾌﾟ体" pitchFamily="50" charset="-128"/>
              </a:rPr>
              <a:t>現場の</a:t>
            </a:r>
            <a:r>
              <a:rPr lang="ja-JP" altLang="en-US" sz="1700" dirty="0" smtClean="0">
                <a:latin typeface="HGP創英角ﾎﾟｯﾌﾟ体" pitchFamily="50" charset="-128"/>
                <a:ea typeface="HGP創英角ﾎﾟｯﾌﾟ体" pitchFamily="50" charset="-128"/>
              </a:rPr>
              <a:t>感覚</a:t>
            </a:r>
            <a:r>
              <a:rPr lang="ja-JP" altLang="en-US" sz="1700" dirty="0">
                <a:latin typeface="HGP創英角ﾎﾟｯﾌﾟ体" pitchFamily="50" charset="-128"/>
                <a:ea typeface="HGP創英角ﾎﾟｯﾌﾟ体" pitchFamily="50" charset="-128"/>
              </a:rPr>
              <a:t>で</a:t>
            </a:r>
            <a:r>
              <a:rPr lang="ja-JP" altLang="en-US" sz="1700" dirty="0" smtClean="0">
                <a:latin typeface="HGP創英角ﾎﾟｯﾌﾟ体" pitchFamily="50" charset="-128"/>
                <a:ea typeface="HGP創英角ﾎﾟｯﾌﾟ体" pitchFamily="50" charset="-128"/>
              </a:rPr>
              <a:t>厳しい指導をした（大学では経験していない）</a:t>
            </a:r>
            <a:endParaRPr lang="en-US" altLang="ja-JP" sz="1700" dirty="0" smtClean="0">
              <a:latin typeface="HGP創英角ﾎﾟｯﾌﾟ体" pitchFamily="50" charset="-128"/>
              <a:ea typeface="HGP創英角ﾎﾟｯﾌﾟ体" pitchFamily="50" charset="-128"/>
            </a:endParaRPr>
          </a:p>
          <a:p>
            <a:pPr marL="179388" indent="-179388">
              <a:defRPr/>
            </a:pPr>
            <a:r>
              <a:rPr lang="ja-JP" altLang="en-US" sz="1800" dirty="0" smtClean="0">
                <a:latin typeface="HGP創英角ﾎﾟｯﾌﾟ体" pitchFamily="50" charset="-128"/>
                <a:ea typeface="HGP創英角ﾎﾟｯﾌﾟ体" pitchFamily="50" charset="-128"/>
              </a:rPr>
              <a:t>進捗状況に合わせて指導したつもりが、学生にはストレスとなった</a:t>
            </a:r>
            <a:endParaRPr lang="en-US" altLang="ja-JP" sz="1800" dirty="0">
              <a:latin typeface="HGP創英角ﾎﾟｯﾌﾟ体" pitchFamily="50" charset="-128"/>
              <a:ea typeface="HGP創英角ﾎﾟｯﾌﾟ体" pitchFamily="50" charset="-128"/>
            </a:endParaRPr>
          </a:p>
          <a:p>
            <a:pPr marL="179388" indent="-179388">
              <a:defRPr/>
            </a:pPr>
            <a:r>
              <a:rPr lang="ja-JP" altLang="en-US" sz="1800" dirty="0" smtClean="0">
                <a:latin typeface="HGP創英角ﾎﾟｯﾌﾟ体" pitchFamily="50" charset="-128"/>
                <a:ea typeface="HGP創英角ﾎﾟｯﾌﾟ体" pitchFamily="50" charset="-128"/>
              </a:rPr>
              <a:t>学生に「薬局で実習をする」という心構えができていないので、つい声を荒げた</a:t>
            </a:r>
            <a:endParaRPr lang="en-US" altLang="ja-JP" sz="1800" dirty="0">
              <a:latin typeface="HGP創英角ﾎﾟｯﾌﾟ体" pitchFamily="50" charset="-128"/>
              <a:ea typeface="HGP創英角ﾎﾟｯﾌﾟ体" pitchFamily="50" charset="-128"/>
            </a:endParaRPr>
          </a:p>
          <a:p>
            <a:pPr marL="179388" indent="-179388">
              <a:defRPr/>
            </a:pPr>
            <a:r>
              <a:rPr lang="ja-JP" altLang="en-US" sz="1800" dirty="0" smtClean="0">
                <a:latin typeface="HGP創英角ﾎﾟｯﾌﾟ体" pitchFamily="50" charset="-128"/>
                <a:ea typeface="HGP創英角ﾎﾟｯﾌﾟ体" pitchFamily="50" charset="-128"/>
              </a:rPr>
              <a:t>学生気分のままで</a:t>
            </a:r>
            <a:r>
              <a:rPr lang="ja-JP" altLang="en-US" sz="1800" dirty="0">
                <a:latin typeface="HGP創英角ﾎﾟｯﾌﾟ体" pitchFamily="50" charset="-128"/>
                <a:ea typeface="HGP創英角ﾎﾟｯﾌﾟ体" pitchFamily="50" charset="-128"/>
              </a:rPr>
              <a:t>、社会性が身に</a:t>
            </a:r>
            <a:r>
              <a:rPr lang="ja-JP" altLang="en-US" sz="1800" dirty="0" smtClean="0">
                <a:latin typeface="HGP創英角ﾎﾟｯﾌﾟ体" pitchFamily="50" charset="-128"/>
                <a:ea typeface="HGP創英角ﾎﾟｯﾌﾟ体" pitchFamily="50" charset="-128"/>
              </a:rPr>
              <a:t>ついてないので、きつく指導してしまった</a:t>
            </a:r>
            <a:endParaRPr lang="ja-JP" altLang="en-US" sz="1800" dirty="0">
              <a:latin typeface="HGP創英角ﾎﾟｯﾌﾟ体" pitchFamily="50" charset="-128"/>
              <a:ea typeface="HGP創英角ﾎﾟｯﾌﾟ体" pitchFamily="50" charset="-128"/>
            </a:endParaRPr>
          </a:p>
          <a:p>
            <a:pPr marL="179388" indent="-179388" fontAlgn="auto">
              <a:spcAft>
                <a:spcPts val="0"/>
              </a:spcAft>
              <a:defRPr/>
            </a:pPr>
            <a:endParaRPr lang="en-US" altLang="ja-JP" sz="1700" dirty="0" smtClean="0">
              <a:latin typeface="HGP創英角ﾎﾟｯﾌﾟ体" pitchFamily="50" charset="-128"/>
              <a:ea typeface="HGP創英角ﾎﾟｯﾌﾟ体" pitchFamily="50" charset="-128"/>
            </a:endParaRPr>
          </a:p>
          <a:p>
            <a:pPr marL="0" indent="0" fontAlgn="auto">
              <a:spcAft>
                <a:spcPts val="0"/>
              </a:spcAft>
              <a:buFont typeface="Arial" pitchFamily="34" charset="0"/>
              <a:buNone/>
              <a:defRPr/>
            </a:pPr>
            <a:endParaRPr lang="en-US" altLang="ja-JP" sz="1700" dirty="0" smtClean="0">
              <a:latin typeface="HGP創英角ﾎﾟｯﾌﾟ体" pitchFamily="50" charset="-128"/>
              <a:ea typeface="HGP創英角ﾎﾟｯﾌﾟ体" pitchFamily="50" charset="-128"/>
            </a:endParaRPr>
          </a:p>
          <a:p>
            <a:pPr fontAlgn="auto">
              <a:spcAft>
                <a:spcPts val="0"/>
              </a:spcAft>
              <a:defRPr/>
            </a:pPr>
            <a:endParaRPr lang="en-US" altLang="ja-JP" sz="1700" dirty="0" smtClean="0">
              <a:latin typeface="HGP創英角ﾎﾟｯﾌﾟ体" pitchFamily="50" charset="-128"/>
              <a:ea typeface="HGP創英角ﾎﾟｯﾌﾟ体" pitchFamily="50" charset="-128"/>
            </a:endParaRPr>
          </a:p>
        </p:txBody>
      </p:sp>
      <p:sp>
        <p:nvSpPr>
          <p:cNvPr id="6150" name="コンテンツ プレースホルダー 2"/>
          <p:cNvSpPr txBox="1">
            <a:spLocks/>
          </p:cNvSpPr>
          <p:nvPr/>
        </p:nvSpPr>
        <p:spPr bwMode="auto">
          <a:xfrm>
            <a:off x="185738" y="5295900"/>
            <a:ext cx="6480175" cy="3164532"/>
          </a:xfrm>
          <a:prstGeom prst="rect">
            <a:avLst/>
          </a:prstGeom>
          <a:noFill/>
          <a:ln w="9525">
            <a:solidFill>
              <a:schemeClr val="tx1"/>
            </a:solidFill>
            <a:miter lim="800000"/>
            <a:headEnd/>
            <a:tailEnd/>
          </a:ln>
        </p:spPr>
        <p:txBody>
          <a:bodyPr/>
          <a:lstStyle/>
          <a:p>
            <a:pPr marL="179388" indent="-179388">
              <a:spcBef>
                <a:spcPct val="20000"/>
              </a:spcBef>
              <a:buFont typeface="Arial" pitchFamily="34" charset="0"/>
              <a:buChar char="•"/>
              <a:defRPr/>
            </a:pP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常にＰＮＰでの指導を心掛ける（良いことを見つけて褒める）</a:t>
            </a:r>
            <a:endParaRPr lang="en-US" altLang="ja-JP" dirty="0" smtClean="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常に目の前に患者がいることを認識させること</a:t>
            </a:r>
            <a:endParaRPr lang="en-US" altLang="ja-JP" dirty="0" smtClean="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自身の学生時代を思い出し対応すること</a:t>
            </a:r>
            <a:endParaRPr lang="en-US" altLang="ja-JP" dirty="0" smtClean="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指導</a:t>
            </a:r>
            <a:r>
              <a:rPr lang="ja-JP" altLang="en-US" dirty="0">
                <a:latin typeface="HGP創英角ﾎﾟｯﾌﾟ体" pitchFamily="50" charset="-128"/>
                <a:ea typeface="HGP創英角ﾎﾟｯﾌﾟ体" pitchFamily="50" charset="-128"/>
              </a:rPr>
              <a:t>薬剤師は普通の指導と思っていても、学生にはきつく感じることもあるので、表情の変化や受け答えの内容から指導の仕方を見直す</a:t>
            </a:r>
            <a:r>
              <a:rPr lang="ja-JP" altLang="en-US" dirty="0" smtClean="0">
                <a:latin typeface="HGP創英角ﾎﾟｯﾌﾟ体" pitchFamily="50" charset="-128"/>
                <a:ea typeface="HGP創英角ﾎﾟｯﾌﾟ体" pitchFamily="50" charset="-128"/>
              </a:rPr>
              <a:t>こと</a:t>
            </a: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latin typeface="HGP創英角ﾎﾟｯﾌﾟ体" pitchFamily="50" charset="-128"/>
                <a:ea typeface="HGP創英角ﾎﾟｯﾌﾟ体" pitchFamily="50" charset="-128"/>
              </a:rPr>
              <a:t>一方的に話さず学生に意見を述べさせ、考えや精神状態を把握しておくこと</a:t>
            </a: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endParaRPr lang="en-US" altLang="ja-JP" dirty="0">
              <a:latin typeface="HGP創英角ﾎﾟｯﾌﾟ体" pitchFamily="50" charset="-128"/>
              <a:ea typeface="HGP創英角ﾎﾟｯﾌﾟ体" pitchFamily="50" charset="-128"/>
            </a:endParaRPr>
          </a:p>
          <a:p>
            <a:pPr marL="285750" indent="-285750">
              <a:spcBef>
                <a:spcPct val="20000"/>
              </a:spcBef>
              <a:buFont typeface="Arial" pitchFamily="34" charset="0"/>
              <a:buChar char="•"/>
              <a:defRPr/>
            </a:pPr>
            <a:endParaRPr lang="en-US" altLang="ja-JP" dirty="0">
              <a:latin typeface="HGP創英角ﾎﾟｯﾌﾟ体" pitchFamily="50" charset="-128"/>
              <a:ea typeface="HGP創英角ﾎﾟｯﾌﾟ体" pitchFamily="50" charset="-128"/>
            </a:endParaRPr>
          </a:p>
        </p:txBody>
      </p:sp>
      <p:sp>
        <p:nvSpPr>
          <p:cNvPr id="7" name="正方形/長方形 6"/>
          <p:cNvSpPr/>
          <p:nvPr/>
        </p:nvSpPr>
        <p:spPr>
          <a:xfrm>
            <a:off x="333375" y="971550"/>
            <a:ext cx="1943100" cy="4318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buFont typeface="Arial" charset="0"/>
              <a:buNone/>
              <a:defRPr/>
            </a:pPr>
            <a:r>
              <a:rPr lang="ja-JP" altLang="en-US" dirty="0">
                <a:latin typeface="HGP創英角ﾎﾟｯﾌﾟ体" pitchFamily="50" charset="-128"/>
                <a:ea typeface="HGP創英角ﾎﾟｯﾌﾟ体" pitchFamily="50" charset="-128"/>
              </a:rPr>
              <a:t>事　　例</a:t>
            </a:r>
            <a:endParaRPr lang="en-US" altLang="ja-JP" dirty="0">
              <a:latin typeface="HGP創英角ﾎﾟｯﾌﾟ体" pitchFamily="50" charset="-128"/>
              <a:ea typeface="HGP創英角ﾎﾟｯﾌﾟ体" pitchFamily="50" charset="-128"/>
            </a:endParaRPr>
          </a:p>
        </p:txBody>
      </p:sp>
      <p:sp>
        <p:nvSpPr>
          <p:cNvPr id="8" name="正方形/長方形 7"/>
          <p:cNvSpPr/>
          <p:nvPr/>
        </p:nvSpPr>
        <p:spPr>
          <a:xfrm>
            <a:off x="333375" y="5076825"/>
            <a:ext cx="2016125" cy="4318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どうすればよい？</a:t>
            </a:r>
            <a:endParaRPr lang="en-US" altLang="ja-JP" dirty="0">
              <a:latin typeface="HGP創英角ﾎﾟｯﾌﾟ体" pitchFamily="50" charset="-128"/>
              <a:ea typeface="HGP創英角ﾎﾟｯﾌﾟ体" pitchFamily="50" charset="-128"/>
            </a:endParaRPr>
          </a:p>
        </p:txBody>
      </p:sp>
      <p:sp>
        <p:nvSpPr>
          <p:cNvPr id="9" name="正方形/長方形 8"/>
          <p:cNvSpPr/>
          <p:nvPr/>
        </p:nvSpPr>
        <p:spPr>
          <a:xfrm>
            <a:off x="333375" y="2484438"/>
            <a:ext cx="2016125" cy="431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なぜ起こったか？</a:t>
            </a:r>
            <a:endParaRPr lang="en-US" altLang="ja-JP" dirty="0">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fld id="{56B15A65-A2A3-4C19-B5F7-2591687F910A}" type="slidenum">
              <a:rPr kumimoji="1" lang="ja-JP" altLang="en-US" smtClean="0"/>
              <a:pPr/>
              <a:t>4</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333375" y="179388"/>
            <a:ext cx="6110288" cy="749300"/>
          </a:xfrm>
          <a:ln>
            <a:solidFill>
              <a:schemeClr val="tx1"/>
            </a:solidFill>
          </a:ln>
        </p:spPr>
        <p:txBody>
          <a:bodyPr/>
          <a:lstStyle/>
          <a:p>
            <a:pPr eaLnBrk="1" hangingPunct="1"/>
            <a:r>
              <a:rPr lang="ja-JP" altLang="en-US" sz="2000" smtClean="0">
                <a:solidFill>
                  <a:srgbClr val="0000FF"/>
                </a:solidFill>
                <a:latin typeface="HGP創英角ﾎﾟｯﾌﾟ体" pitchFamily="50" charset="-128"/>
                <a:ea typeface="HGP創英角ﾎﾟｯﾌﾟ体" pitchFamily="50" charset="-128"/>
              </a:rPr>
              <a:t>他のスタッフが原因でトラブルが生じた時、どうする？</a:t>
            </a:r>
          </a:p>
        </p:txBody>
      </p:sp>
      <p:sp>
        <p:nvSpPr>
          <p:cNvPr id="6147" name="コンテンツ プレースホルダー 2"/>
          <p:cNvSpPr>
            <a:spLocks noGrp="1"/>
          </p:cNvSpPr>
          <p:nvPr>
            <p:ph idx="1"/>
          </p:nvPr>
        </p:nvSpPr>
        <p:spPr>
          <a:xfrm>
            <a:off x="188913" y="1116013"/>
            <a:ext cx="6480175" cy="1871662"/>
          </a:xfrm>
          <a:ln>
            <a:solidFill>
              <a:schemeClr val="tx1"/>
            </a:solidFill>
          </a:ln>
        </p:spPr>
        <p:txBody>
          <a:bodyPr/>
          <a:lstStyle/>
          <a:p>
            <a:pPr marL="176213" indent="-176213" eaLnBrk="1" hangingPunct="1"/>
            <a:endParaRPr lang="en-US" altLang="ja-JP" sz="1700" dirty="0" smtClean="0">
              <a:latin typeface="HGP創英角ﾎﾟｯﾌﾟ体" pitchFamily="50" charset="-128"/>
              <a:ea typeface="HGP創英角ﾎﾟｯﾌﾟ体" pitchFamily="50" charset="-128"/>
            </a:endParaRPr>
          </a:p>
          <a:p>
            <a:pPr marL="176213" indent="-176213" eaLnBrk="1" hangingPunct="1"/>
            <a:r>
              <a:rPr lang="ja-JP" altLang="en-US" sz="1700" dirty="0" smtClean="0">
                <a:latin typeface="HGP創英角ﾎﾟｯﾌﾟ体" pitchFamily="50" charset="-128"/>
                <a:ea typeface="HGP創英角ﾎﾟｯﾌﾟ体" pitchFamily="50" charset="-128"/>
              </a:rPr>
              <a:t>指導薬剤師以外の薬剤師とコミュニケーションが取れない</a:t>
            </a:r>
            <a:endParaRPr lang="en-US" altLang="ja-JP" sz="1700" dirty="0" smtClean="0">
              <a:latin typeface="HGP創英角ﾎﾟｯﾌﾟ体" pitchFamily="50" charset="-128"/>
              <a:ea typeface="HGP創英角ﾎﾟｯﾌﾟ体" pitchFamily="50" charset="-128"/>
            </a:endParaRPr>
          </a:p>
          <a:p>
            <a:pPr marL="176213" indent="-176213" eaLnBrk="1" hangingPunct="1"/>
            <a:r>
              <a:rPr lang="ja-JP" altLang="en-US" sz="1700" dirty="0" smtClean="0">
                <a:latin typeface="HGP創英角ﾎﾟｯﾌﾟ体" pitchFamily="50" charset="-128"/>
                <a:ea typeface="HGP創英角ﾎﾟｯﾌﾟ体" pitchFamily="50" charset="-128"/>
              </a:rPr>
              <a:t>薬剤師でない職員から度々叱責を受けた</a:t>
            </a:r>
            <a:endParaRPr lang="en-US" altLang="ja-JP" sz="1700" dirty="0" smtClean="0">
              <a:latin typeface="HGP創英角ﾎﾟｯﾌﾟ体" pitchFamily="50" charset="-128"/>
              <a:ea typeface="HGP創英角ﾎﾟｯﾌﾟ体" pitchFamily="50" charset="-128"/>
            </a:endParaRPr>
          </a:p>
          <a:p>
            <a:pPr marL="176213" indent="-176213" eaLnBrk="1" hangingPunct="1"/>
            <a:r>
              <a:rPr lang="ja-JP" altLang="en-US" sz="1700" dirty="0" smtClean="0">
                <a:latin typeface="HGP創英角ﾎﾟｯﾌﾟ体" pitchFamily="50" charset="-128"/>
                <a:ea typeface="HGP創英角ﾎﾟｯﾌﾟ体" pitchFamily="50" charset="-128"/>
              </a:rPr>
              <a:t>施設の雰囲気が悪く感じた</a:t>
            </a:r>
            <a:endParaRPr lang="en-US" altLang="ja-JP" sz="1700" dirty="0" smtClean="0">
              <a:latin typeface="HGP創英角ﾎﾟｯﾌﾟ体" pitchFamily="50" charset="-128"/>
              <a:ea typeface="HGP創英角ﾎﾟｯﾌﾟ体" pitchFamily="50" charset="-128"/>
            </a:endParaRPr>
          </a:p>
        </p:txBody>
      </p:sp>
      <p:sp>
        <p:nvSpPr>
          <p:cNvPr id="6148" name="コンテンツ プレースホルダー 2"/>
          <p:cNvSpPr txBox="1">
            <a:spLocks/>
          </p:cNvSpPr>
          <p:nvPr/>
        </p:nvSpPr>
        <p:spPr bwMode="auto">
          <a:xfrm>
            <a:off x="188913" y="3132138"/>
            <a:ext cx="6480175" cy="2663825"/>
          </a:xfrm>
          <a:prstGeom prst="rect">
            <a:avLst/>
          </a:prstGeom>
          <a:noFill/>
          <a:ln w="9525">
            <a:solidFill>
              <a:schemeClr val="tx1"/>
            </a:solidFill>
            <a:miter lim="800000"/>
            <a:headEnd/>
            <a:tailEnd/>
          </a:ln>
        </p:spPr>
        <p:txBody>
          <a:bodyPr/>
          <a:lstStyle/>
          <a:p>
            <a:pPr marL="176213" indent="-176213">
              <a:spcBef>
                <a:spcPct val="20000"/>
              </a:spcBef>
              <a:buFont typeface="Arial" charset="0"/>
              <a:buChar char="•"/>
            </a:pP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charset="0"/>
              <a:buChar char="•"/>
            </a:pPr>
            <a:r>
              <a:rPr lang="ja-JP" altLang="en-US" dirty="0" smtClean="0">
                <a:latin typeface="HGP創英角ﾎﾟｯﾌﾟ体" pitchFamily="50" charset="-128"/>
                <a:ea typeface="HGP創英角ﾎﾟｯﾌﾟ体" pitchFamily="50" charset="-128"/>
              </a:rPr>
              <a:t>スタッフが非協力的な対応をした</a:t>
            </a:r>
            <a:endParaRPr lang="en-US" altLang="ja-JP" dirty="0" smtClean="0">
              <a:latin typeface="HGP創英角ﾎﾟｯﾌﾟ体" pitchFamily="50" charset="-128"/>
              <a:ea typeface="HGP創英角ﾎﾟｯﾌﾟ体" pitchFamily="50" charset="-128"/>
            </a:endParaRPr>
          </a:p>
          <a:p>
            <a:pPr marL="176213" indent="-176213">
              <a:spcBef>
                <a:spcPct val="20000"/>
              </a:spcBef>
              <a:buFont typeface="Arial" charset="0"/>
              <a:buChar char="•"/>
            </a:pPr>
            <a:r>
              <a:rPr lang="ja-JP" altLang="en-US" dirty="0" smtClean="0">
                <a:latin typeface="HGP創英角ﾎﾟｯﾌﾟ体" pitchFamily="50" charset="-128"/>
                <a:ea typeface="HGP創英角ﾎﾟｯﾌﾟ体" pitchFamily="50" charset="-128"/>
              </a:rPr>
              <a:t>初顔合わせで、学生の態度</a:t>
            </a:r>
            <a:r>
              <a:rPr lang="ja-JP" altLang="en-US" dirty="0">
                <a:latin typeface="HGP創英角ﾎﾟｯﾌﾟ体" pitchFamily="50" charset="-128"/>
                <a:ea typeface="HGP創英角ﾎﾟｯﾌﾟ体" pitchFamily="50" charset="-128"/>
              </a:rPr>
              <a:t>に</a:t>
            </a:r>
            <a:r>
              <a:rPr lang="ja-JP" altLang="en-US" dirty="0" smtClean="0">
                <a:latin typeface="HGP創英角ﾎﾟｯﾌﾟ体" pitchFamily="50" charset="-128"/>
                <a:ea typeface="HGP創英角ﾎﾟｯﾌﾟ体" pitchFamily="50" charset="-128"/>
              </a:rPr>
              <a:t>違和感があった（</a:t>
            </a:r>
            <a:r>
              <a:rPr lang="ja-JP" altLang="en-US" dirty="0">
                <a:latin typeface="HGP創英角ﾎﾟｯﾌﾟ体" pitchFamily="50" charset="-128"/>
                <a:ea typeface="HGP創英角ﾎﾟｯﾌﾟ体" pitchFamily="50" charset="-128"/>
              </a:rPr>
              <a:t>社会人側の評価）</a:t>
            </a: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charset="0"/>
              <a:buChar char="•"/>
            </a:pPr>
            <a:r>
              <a:rPr lang="ja-JP" altLang="en-US" dirty="0">
                <a:latin typeface="HGP創英角ﾎﾟｯﾌﾟ体" pitchFamily="50" charset="-128"/>
                <a:ea typeface="HGP創英角ﾎﾟｯﾌﾟ体" pitchFamily="50" charset="-128"/>
              </a:rPr>
              <a:t>コミュニケーションの取り方</a:t>
            </a:r>
            <a:r>
              <a:rPr lang="ja-JP" altLang="en-US" dirty="0" smtClean="0">
                <a:latin typeface="HGP創英角ﾎﾟｯﾌﾟ体" pitchFamily="50" charset="-128"/>
                <a:ea typeface="HGP創英角ﾎﾟｯﾌﾟ体" pitchFamily="50" charset="-128"/>
              </a:rPr>
              <a:t>の理解不足（</a:t>
            </a:r>
            <a:r>
              <a:rPr lang="ja-JP" altLang="en-US" dirty="0">
                <a:latin typeface="HGP創英角ﾎﾟｯﾌﾟ体" pitchFamily="50" charset="-128"/>
                <a:ea typeface="HGP創英角ﾎﾟｯﾌﾟ体" pitchFamily="50" charset="-128"/>
              </a:rPr>
              <a:t>学生⇔社会人）</a:t>
            </a: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charset="0"/>
              <a:buChar char="•"/>
            </a:pPr>
            <a:r>
              <a:rPr lang="ja-JP" altLang="en-US" dirty="0">
                <a:latin typeface="HGP創英角ﾎﾟｯﾌﾟ体" pitchFamily="50" charset="-128"/>
                <a:ea typeface="HGP創英角ﾎﾟｯﾌﾟ体" pitchFamily="50" charset="-128"/>
              </a:rPr>
              <a:t>学生が「できている」と自信過剰で譲らない</a:t>
            </a: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charset="0"/>
              <a:buChar char="•"/>
            </a:pPr>
            <a:r>
              <a:rPr lang="ja-JP" altLang="en-US" dirty="0">
                <a:latin typeface="HGP創英角ﾎﾟｯﾌﾟ体" pitchFamily="50" charset="-128"/>
                <a:ea typeface="HGP創英角ﾎﾟｯﾌﾟ体" pitchFamily="50" charset="-128"/>
              </a:rPr>
              <a:t>注意しておいた</a:t>
            </a:r>
            <a:r>
              <a:rPr lang="ja-JP" altLang="en-US" dirty="0" smtClean="0">
                <a:latin typeface="HGP創英角ﾎﾟｯﾌﾟ体" pitchFamily="50" charset="-128"/>
                <a:ea typeface="HGP創英角ﾎﾟｯﾌﾟ体" pitchFamily="50" charset="-128"/>
              </a:rPr>
              <a:t>のに、「あ～ぁ！</a:t>
            </a:r>
            <a:r>
              <a:rPr lang="ja-JP" altLang="en-US" dirty="0">
                <a:latin typeface="HGP創英角ﾎﾟｯﾌﾟ体" pitchFamily="50" charset="-128"/>
                <a:ea typeface="HGP創英角ﾎﾟｯﾌﾟ体" pitchFamily="50" charset="-128"/>
              </a:rPr>
              <a:t>」と思うこと</a:t>
            </a:r>
            <a:r>
              <a:rPr lang="ja-JP" altLang="en-US" dirty="0" smtClean="0">
                <a:latin typeface="HGP創英角ﾎﾟｯﾌﾟ体" pitchFamily="50" charset="-128"/>
                <a:ea typeface="HGP創英角ﾎﾟｯﾌﾟ体" pitchFamily="50" charset="-128"/>
              </a:rPr>
              <a:t>を、学生が言ってしまった。やってしまった</a:t>
            </a: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charset="0"/>
              <a:buChar char="•"/>
            </a:pPr>
            <a:r>
              <a:rPr lang="ja-JP" altLang="en-US" dirty="0">
                <a:latin typeface="HGP創英角ﾎﾟｯﾌﾟ体" pitchFamily="50" charset="-128"/>
                <a:ea typeface="HGP創英角ﾎﾟｯﾌﾟ体" pitchFamily="50" charset="-128"/>
              </a:rPr>
              <a:t>注意しても時間ぎりぎりに出社、自発的な行動が</a:t>
            </a:r>
            <a:r>
              <a:rPr lang="ja-JP" altLang="en-US" dirty="0" smtClean="0">
                <a:latin typeface="HGP創英角ﾎﾟｯﾌﾟ体" pitchFamily="50" charset="-128"/>
                <a:ea typeface="HGP創英角ﾎﾟｯﾌﾟ体" pitchFamily="50" charset="-128"/>
              </a:rPr>
              <a:t>見られない</a:t>
            </a:r>
            <a:endParaRPr lang="ja-JP" altLang="en-US" dirty="0">
              <a:latin typeface="HGP創英角ﾎﾟｯﾌﾟ体" pitchFamily="50" charset="-128"/>
              <a:ea typeface="HGP創英角ﾎﾟｯﾌﾟ体" pitchFamily="50" charset="-128"/>
            </a:endParaRPr>
          </a:p>
        </p:txBody>
      </p:sp>
      <p:sp>
        <p:nvSpPr>
          <p:cNvPr id="6150" name="コンテンツ プレースホルダー 2"/>
          <p:cNvSpPr txBox="1">
            <a:spLocks/>
          </p:cNvSpPr>
          <p:nvPr/>
        </p:nvSpPr>
        <p:spPr bwMode="auto">
          <a:xfrm>
            <a:off x="188913" y="5940425"/>
            <a:ext cx="6480175" cy="3024188"/>
          </a:xfrm>
          <a:prstGeom prst="rect">
            <a:avLst/>
          </a:prstGeom>
          <a:noFill/>
          <a:ln w="9525">
            <a:solidFill>
              <a:schemeClr val="tx1"/>
            </a:solidFill>
            <a:miter lim="800000"/>
            <a:headEnd/>
            <a:tailEnd/>
          </a:ln>
        </p:spPr>
        <p:txBody>
          <a:bodyPr/>
          <a:lstStyle/>
          <a:p>
            <a:pPr>
              <a:spcBef>
                <a:spcPct val="20000"/>
              </a:spcBef>
              <a:buFont typeface="Arial" charset="0"/>
              <a:buNone/>
              <a:defRPr/>
            </a:pP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全スタッフが協力して実習を受け入れる</a:t>
            </a:r>
            <a:endParaRPr lang="en-US" altLang="ja-JP" dirty="0" smtClean="0">
              <a:latin typeface="HGP創英角ﾎﾟｯﾌﾟ体" pitchFamily="50" charset="-128"/>
              <a:ea typeface="HGP創英角ﾎﾟｯﾌﾟ体" pitchFamily="50" charset="-128"/>
            </a:endParaRPr>
          </a:p>
          <a:p>
            <a:pPr marL="176213" indent="-176213">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a:t>
            </a:r>
            <a:r>
              <a:rPr lang="ja-JP" altLang="en-US" dirty="0">
                <a:latin typeface="HGP創英角ﾎﾟｯﾌﾟ体" pitchFamily="50" charset="-128"/>
                <a:ea typeface="HGP創英角ﾎﾟｯﾌﾟ体" pitchFamily="50" charset="-128"/>
              </a:rPr>
              <a:t>両者で何か違和感を感じた」と思ったら、すぐ、何らかの話し合いを持つルールを事前に決めておく</a:t>
            </a: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指導薬剤師は他のスタッフが行う指導についても注意を払う</a:t>
            </a:r>
            <a:endParaRPr lang="en-US" altLang="ja-JP" dirty="0" smtClean="0">
              <a:latin typeface="HGP創英角ﾎﾟｯﾌﾟ体" pitchFamily="50" charset="-128"/>
              <a:ea typeface="HGP創英角ﾎﾟｯﾌﾟ体" pitchFamily="50" charset="-128"/>
            </a:endParaRPr>
          </a:p>
          <a:p>
            <a:pPr marL="176213" indent="-176213">
              <a:spcBef>
                <a:spcPct val="20000"/>
              </a:spcBef>
              <a:buFont typeface="Arial" pitchFamily="34" charset="0"/>
              <a:buChar char="•"/>
              <a:defRPr/>
            </a:pPr>
            <a:r>
              <a:rPr lang="ja-JP" altLang="en-US" dirty="0" smtClean="0">
                <a:latin typeface="HGP創英角ﾎﾟｯﾌﾟ体" pitchFamily="50" charset="-128"/>
                <a:ea typeface="HGP創英角ﾎﾟｯﾌﾟ体" pitchFamily="50" charset="-128"/>
              </a:rPr>
              <a:t>指導薬剤師は他</a:t>
            </a:r>
            <a:r>
              <a:rPr lang="ja-JP" altLang="en-US" dirty="0">
                <a:latin typeface="HGP創英角ﾎﾟｯﾌﾟ体" pitchFamily="50" charset="-128"/>
                <a:ea typeface="HGP創英角ﾎﾟｯﾌﾟ体" pitchFamily="50" charset="-128"/>
              </a:rPr>
              <a:t>の</a:t>
            </a:r>
            <a:r>
              <a:rPr lang="ja-JP" altLang="en-US" dirty="0" smtClean="0">
                <a:latin typeface="HGP創英角ﾎﾟｯﾌﾟ体" pitchFamily="50" charset="-128"/>
                <a:ea typeface="HGP創英角ﾎﾟｯﾌﾟ体" pitchFamily="50" charset="-128"/>
              </a:rPr>
              <a:t>スタッフからの</a:t>
            </a:r>
            <a:r>
              <a:rPr lang="ja-JP" altLang="en-US" dirty="0">
                <a:latin typeface="HGP創英角ﾎﾟｯﾌﾟ体" pitchFamily="50" charset="-128"/>
                <a:ea typeface="HGP創英角ﾎﾟｯﾌﾟ体" pitchFamily="50" charset="-128"/>
              </a:rPr>
              <a:t>意見に耳を</a:t>
            </a:r>
            <a:r>
              <a:rPr lang="ja-JP" altLang="en-US" dirty="0" smtClean="0">
                <a:latin typeface="HGP創英角ﾎﾟｯﾌﾟ体" pitchFamily="50" charset="-128"/>
                <a:ea typeface="HGP創英角ﾎﾟｯﾌﾟ体" pitchFamily="50" charset="-128"/>
              </a:rPr>
              <a:t>傾け、改善などの対応をする</a:t>
            </a: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pitchFamily="34" charset="0"/>
              <a:buChar char="•"/>
              <a:defRPr/>
            </a:pPr>
            <a:r>
              <a:rPr lang="ja-JP" altLang="en-US" dirty="0">
                <a:latin typeface="HGP創英角ﾎﾟｯﾌﾟ体" pitchFamily="50" charset="-128"/>
                <a:ea typeface="HGP創英角ﾎﾟｯﾌﾟ体" pitchFamily="50" charset="-128"/>
              </a:rPr>
              <a:t>実習担当教員に状況を報告し、対策を考える</a:t>
            </a:r>
            <a:endParaRPr lang="en-US" altLang="ja-JP" dirty="0">
              <a:latin typeface="HGP創英角ﾎﾟｯﾌﾟ体" pitchFamily="50" charset="-128"/>
              <a:ea typeface="HGP創英角ﾎﾟｯﾌﾟ体" pitchFamily="50" charset="-128"/>
            </a:endParaRPr>
          </a:p>
          <a:p>
            <a:pPr marL="176213" indent="-176213">
              <a:spcBef>
                <a:spcPct val="20000"/>
              </a:spcBef>
              <a:buFont typeface="Arial" pitchFamily="34" charset="0"/>
              <a:buChar char="•"/>
              <a:defRPr/>
            </a:pPr>
            <a:endParaRPr lang="en-US" altLang="ja-JP" dirty="0">
              <a:latin typeface="HGP創英角ﾎﾟｯﾌﾟ体" pitchFamily="50" charset="-128"/>
              <a:ea typeface="HGP創英角ﾎﾟｯﾌﾟ体" pitchFamily="50" charset="-128"/>
            </a:endParaRPr>
          </a:p>
        </p:txBody>
      </p:sp>
      <p:sp>
        <p:nvSpPr>
          <p:cNvPr id="7" name="正方形/長方形 6"/>
          <p:cNvSpPr/>
          <p:nvPr/>
        </p:nvSpPr>
        <p:spPr>
          <a:xfrm>
            <a:off x="333375" y="971550"/>
            <a:ext cx="1943100" cy="4318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buFont typeface="Arial" charset="0"/>
              <a:buNone/>
              <a:defRPr/>
            </a:pPr>
            <a:r>
              <a:rPr lang="ja-JP" altLang="en-US" dirty="0">
                <a:latin typeface="HGP創英角ﾎﾟｯﾌﾟ体" pitchFamily="50" charset="-128"/>
                <a:ea typeface="HGP創英角ﾎﾟｯﾌﾟ体" pitchFamily="50" charset="-128"/>
              </a:rPr>
              <a:t>事　　例</a:t>
            </a:r>
            <a:endParaRPr lang="en-US" altLang="ja-JP" dirty="0">
              <a:latin typeface="HGP創英角ﾎﾟｯﾌﾟ体" pitchFamily="50" charset="-128"/>
              <a:ea typeface="HGP創英角ﾎﾟｯﾌﾟ体" pitchFamily="50" charset="-128"/>
            </a:endParaRPr>
          </a:p>
        </p:txBody>
      </p:sp>
      <p:sp>
        <p:nvSpPr>
          <p:cNvPr id="8" name="正方形/長方形 7"/>
          <p:cNvSpPr/>
          <p:nvPr/>
        </p:nvSpPr>
        <p:spPr>
          <a:xfrm>
            <a:off x="333375" y="5795963"/>
            <a:ext cx="2016125" cy="4318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どうすればよい？</a:t>
            </a:r>
            <a:endParaRPr lang="en-US" altLang="ja-JP" dirty="0">
              <a:latin typeface="HGP創英角ﾎﾟｯﾌﾟ体" pitchFamily="50" charset="-128"/>
              <a:ea typeface="HGP創英角ﾎﾟｯﾌﾟ体" pitchFamily="50" charset="-128"/>
            </a:endParaRPr>
          </a:p>
        </p:txBody>
      </p:sp>
      <p:sp>
        <p:nvSpPr>
          <p:cNvPr id="9" name="正方形/長方形 8"/>
          <p:cNvSpPr/>
          <p:nvPr/>
        </p:nvSpPr>
        <p:spPr>
          <a:xfrm>
            <a:off x="333375" y="2987675"/>
            <a:ext cx="2016125" cy="431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なぜ起こったか？</a:t>
            </a:r>
            <a:endParaRPr lang="en-US" altLang="ja-JP" dirty="0">
              <a:latin typeface="HGP創英角ﾎﾟｯﾌﾟ体" pitchFamily="50" charset="-128"/>
              <a:ea typeface="HGP創英角ﾎﾟｯﾌﾟ体" pitchFamily="50" charset="-128"/>
            </a:endParaRPr>
          </a:p>
        </p:txBody>
      </p:sp>
      <p:sp>
        <p:nvSpPr>
          <p:cNvPr id="11" name="正方形/長方形 10"/>
          <p:cNvSpPr/>
          <p:nvPr/>
        </p:nvSpPr>
        <p:spPr>
          <a:xfrm>
            <a:off x="188913" y="2627783"/>
            <a:ext cx="6480175" cy="359891"/>
          </a:xfrm>
          <a:prstGeom prst="rect">
            <a:avLst/>
          </a:prstGeom>
        </p:spPr>
        <p:style>
          <a:lnRef idx="0">
            <a:schemeClr val="accent5"/>
          </a:lnRef>
          <a:fillRef idx="3">
            <a:schemeClr val="accent5"/>
          </a:fillRef>
          <a:effectRef idx="3">
            <a:schemeClr val="accent5"/>
          </a:effectRef>
          <a:fontRef idx="minor">
            <a:schemeClr val="lt1"/>
          </a:fontRef>
        </p:style>
        <p:txBody>
          <a:bodyPr anchor="ctr"/>
          <a:lstStyle/>
          <a:p>
            <a:pPr marL="176213" indent="-176213" algn="ctr">
              <a:defRPr/>
            </a:pPr>
            <a:r>
              <a:rPr lang="ja-JP" altLang="en-US" dirty="0" smtClean="0">
                <a:latin typeface="HGP創英角ﾎﾟｯﾌﾟ体" pitchFamily="50" charset="-128"/>
                <a:ea typeface="HGP創英角ﾎﾟｯﾌﾟ体" pitchFamily="50" charset="-128"/>
              </a:rPr>
              <a:t>精神的</a:t>
            </a:r>
            <a:r>
              <a:rPr lang="ja-JP" altLang="en-US" dirty="0">
                <a:latin typeface="HGP創英角ﾎﾟｯﾌﾟ体" pitchFamily="50" charset="-128"/>
                <a:ea typeface="HGP創英角ﾎﾟｯﾌﾟ体" pitchFamily="50" charset="-128"/>
              </a:rPr>
              <a:t>に苦痛を感じた。体調を崩した。緊張の連続で</a:t>
            </a:r>
            <a:r>
              <a:rPr lang="ja-JP" altLang="en-US" dirty="0" smtClean="0">
                <a:latin typeface="HGP創英角ﾎﾟｯﾌﾟ体" pitchFamily="50" charset="-128"/>
                <a:ea typeface="HGP創英角ﾎﾟｯﾌﾟ体" pitchFamily="50" charset="-128"/>
              </a:rPr>
              <a:t>あった</a:t>
            </a:r>
            <a:endParaRPr lang="ja-JP" altLang="en-US" dirty="0">
              <a:latin typeface="HGP創英角ﾎﾟｯﾌﾟ体" pitchFamily="50" charset="-128"/>
              <a:ea typeface="HGP創英角ﾎﾟｯﾌﾟ体" pitchFamily="50" charset="-128"/>
            </a:endParaRPr>
          </a:p>
        </p:txBody>
      </p:sp>
      <p:sp>
        <p:nvSpPr>
          <p:cNvPr id="10" name="下矢印 9"/>
          <p:cNvSpPr/>
          <p:nvPr/>
        </p:nvSpPr>
        <p:spPr>
          <a:xfrm>
            <a:off x="2924944" y="2411760"/>
            <a:ext cx="360040"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56B15A65-A2A3-4C19-B5F7-2591687F910A}" type="slidenum">
              <a:rPr kumimoji="1" lang="ja-JP" altLang="en-US" smtClean="0"/>
              <a:pPr/>
              <a:t>5</a:t>
            </a:fld>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333375" y="179388"/>
            <a:ext cx="6110288" cy="749300"/>
          </a:xfrm>
          <a:ln>
            <a:solidFill>
              <a:schemeClr val="tx1"/>
            </a:solidFill>
          </a:ln>
        </p:spPr>
        <p:txBody>
          <a:bodyPr/>
          <a:lstStyle/>
          <a:p>
            <a:pPr eaLnBrk="1" hangingPunct="1"/>
            <a:r>
              <a:rPr lang="ja-JP" altLang="en-US" sz="2000" dirty="0" smtClean="0">
                <a:solidFill>
                  <a:srgbClr val="0000FF"/>
                </a:solidFill>
                <a:latin typeface="HGP創英角ﾎﾟｯﾌﾟ体" pitchFamily="50" charset="-128"/>
                <a:ea typeface="HGP創英角ﾎﾟｯﾌﾟ体" pitchFamily="50" charset="-128"/>
              </a:rPr>
              <a:t>ハラスメントを防止するために、どうする？</a:t>
            </a:r>
          </a:p>
        </p:txBody>
      </p:sp>
      <p:sp>
        <p:nvSpPr>
          <p:cNvPr id="11267" name="コンテンツ プレースホルダー 2"/>
          <p:cNvSpPr>
            <a:spLocks noGrp="1"/>
          </p:cNvSpPr>
          <p:nvPr>
            <p:ph idx="1"/>
          </p:nvPr>
        </p:nvSpPr>
        <p:spPr>
          <a:xfrm>
            <a:off x="188913" y="1116013"/>
            <a:ext cx="6480175" cy="1416050"/>
          </a:xfrm>
          <a:ln>
            <a:solidFill>
              <a:schemeClr val="tx1"/>
            </a:solidFill>
          </a:ln>
        </p:spPr>
        <p:txBody>
          <a:bodyPr>
            <a:normAutofit fontScale="92500" lnSpcReduction="10000"/>
          </a:bodyPr>
          <a:lstStyle/>
          <a:p>
            <a:pPr marL="0" indent="0" eaLnBrk="1" hangingPunct="1">
              <a:buFont typeface="Arial" charset="0"/>
              <a:buNone/>
              <a:defRPr/>
            </a:pPr>
            <a:endParaRPr lang="en-US" altLang="ja-JP" sz="1800" dirty="0" smtClean="0"/>
          </a:p>
          <a:p>
            <a:pPr marL="179388" indent="-179388">
              <a:defRPr/>
            </a:pPr>
            <a:r>
              <a:rPr lang="ja-JP" altLang="en-US" sz="1800" dirty="0" smtClean="0">
                <a:latin typeface="HGP創英角ﾎﾟｯﾌﾟ体" pitchFamily="50" charset="-128"/>
                <a:ea typeface="HGP創英角ﾎﾟｯﾌﾟ体" pitchFamily="50" charset="-128"/>
              </a:rPr>
              <a:t>親しみを持ってつい肩に触れてしまった</a:t>
            </a:r>
            <a:endParaRPr lang="en-US" altLang="ja-JP" sz="1800" dirty="0" smtClean="0">
              <a:latin typeface="HGP創英角ﾎﾟｯﾌﾟ体" pitchFamily="50" charset="-128"/>
              <a:ea typeface="HGP創英角ﾎﾟｯﾌﾟ体" pitchFamily="50" charset="-128"/>
            </a:endParaRPr>
          </a:p>
          <a:p>
            <a:pPr marL="179388" indent="-179388" eaLnBrk="1" hangingPunct="1">
              <a:defRPr/>
            </a:pPr>
            <a:r>
              <a:rPr lang="ja-JP" altLang="en-US" sz="1800" dirty="0" smtClean="0">
                <a:latin typeface="HGP創英角ﾎﾟｯﾌﾟ体" pitchFamily="50" charset="-128"/>
                <a:ea typeface="HGP創英角ﾎﾟｯﾌﾟ体" pitchFamily="50" charset="-128"/>
              </a:rPr>
              <a:t>熱心さのあまり接近して指導してしまった</a:t>
            </a:r>
            <a:endParaRPr lang="en-US" altLang="ja-JP" sz="1800" dirty="0" smtClean="0">
              <a:latin typeface="HGP創英角ﾎﾟｯﾌﾟ体" pitchFamily="50" charset="-128"/>
              <a:ea typeface="HGP創英角ﾎﾟｯﾌﾟ体" pitchFamily="50" charset="-128"/>
            </a:endParaRPr>
          </a:p>
          <a:p>
            <a:pPr marL="179388" indent="-179388" eaLnBrk="1" hangingPunct="1">
              <a:defRPr/>
            </a:pPr>
            <a:r>
              <a:rPr lang="ja-JP" altLang="en-US" sz="1800" dirty="0" smtClean="0">
                <a:latin typeface="HGP創英角ﾎﾟｯﾌﾟ体" pitchFamily="50" charset="-128"/>
                <a:ea typeface="HGP創英角ﾎﾟｯﾌﾟ体" pitchFamily="50" charset="-128"/>
              </a:rPr>
              <a:t>「ダメだ！」、「そんなこともできないのか」と、強い口調で指導してしまった</a:t>
            </a:r>
            <a:endParaRPr lang="en-US" altLang="ja-JP" sz="1800" dirty="0" smtClean="0">
              <a:latin typeface="HGP創英角ﾎﾟｯﾌﾟ体" pitchFamily="50" charset="-128"/>
              <a:ea typeface="HGP創英角ﾎﾟｯﾌﾟ体" pitchFamily="50" charset="-128"/>
            </a:endParaRPr>
          </a:p>
          <a:p>
            <a:pPr marL="179388" indent="-179388" eaLnBrk="1" hangingPunct="1">
              <a:defRPr/>
            </a:pPr>
            <a:endParaRPr lang="en-US" altLang="ja-JP" sz="1800" dirty="0">
              <a:latin typeface="HGP創英角ﾎﾟｯﾌﾟ体" pitchFamily="50" charset="-128"/>
              <a:ea typeface="HGP創英角ﾎﾟｯﾌﾟ体" pitchFamily="50" charset="-128"/>
            </a:endParaRPr>
          </a:p>
          <a:p>
            <a:pPr marL="179388" indent="-179388" eaLnBrk="1" hangingPunct="1">
              <a:defRPr/>
            </a:pPr>
            <a:endParaRPr lang="en-US" altLang="ja-JP" sz="1800" dirty="0" smtClean="0">
              <a:latin typeface="HGP創英角ﾎﾟｯﾌﾟ体" pitchFamily="50" charset="-128"/>
              <a:ea typeface="HGP創英角ﾎﾟｯﾌﾟ体" pitchFamily="50" charset="-128"/>
            </a:endParaRPr>
          </a:p>
          <a:p>
            <a:pPr marL="179388" indent="-179388" eaLnBrk="1" hangingPunct="1">
              <a:defRPr/>
            </a:pPr>
            <a:endParaRPr lang="en-US" altLang="ja-JP" sz="1700" dirty="0" smtClean="0">
              <a:latin typeface="HGP創英角ﾎﾟｯﾌﾟ体" pitchFamily="50" charset="-128"/>
              <a:ea typeface="HGP創英角ﾎﾟｯﾌﾟ体" pitchFamily="50" charset="-128"/>
            </a:endParaRPr>
          </a:p>
        </p:txBody>
      </p:sp>
      <p:sp>
        <p:nvSpPr>
          <p:cNvPr id="4" name="コンテンツ プレースホルダー 2"/>
          <p:cNvSpPr txBox="1">
            <a:spLocks/>
          </p:cNvSpPr>
          <p:nvPr/>
        </p:nvSpPr>
        <p:spPr>
          <a:xfrm>
            <a:off x="188913" y="2627313"/>
            <a:ext cx="6480175" cy="2520751"/>
          </a:xfrm>
          <a:prstGeom prst="rect">
            <a:avLst/>
          </a:prstGeom>
          <a:ln>
            <a:solidFill>
              <a:schemeClr val="tx1"/>
            </a:solidFill>
          </a:ln>
        </p:spPr>
        <p:txBody>
          <a:bodyPr>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79388" indent="-179388" fontAlgn="auto">
              <a:spcAft>
                <a:spcPts val="0"/>
              </a:spcAft>
              <a:defRPr/>
            </a:pPr>
            <a:endParaRPr lang="en-US" altLang="ja-JP" sz="1800" dirty="0" smtClean="0">
              <a:solidFill>
                <a:prstClr val="black"/>
              </a:solidFill>
              <a:latin typeface="HGP創英角ﾎﾟｯﾌﾟ体" pitchFamily="50" charset="-128"/>
              <a:ea typeface="HGP創英角ﾎﾟｯﾌﾟ体" pitchFamily="50" charset="-128"/>
            </a:endParaRPr>
          </a:p>
          <a:p>
            <a:pPr marL="179388" indent="-179388" fontAlgn="auto">
              <a:spcAft>
                <a:spcPts val="0"/>
              </a:spcAft>
              <a:defRPr/>
            </a:pPr>
            <a:r>
              <a:rPr lang="ja-JP" altLang="en-US" sz="1800" dirty="0" smtClean="0">
                <a:solidFill>
                  <a:prstClr val="black"/>
                </a:solidFill>
                <a:latin typeface="HGP創英角ﾎﾟｯﾌﾟ体" pitchFamily="50" charset="-128"/>
                <a:ea typeface="HGP創英角ﾎﾟｯﾌﾟ体" pitchFamily="50" charset="-128"/>
              </a:rPr>
              <a:t>双方の親近感のずれにより不快感を与えた</a:t>
            </a:r>
            <a:endParaRPr lang="en-US" altLang="ja-JP" sz="1800" dirty="0" smtClean="0">
              <a:solidFill>
                <a:prstClr val="black"/>
              </a:solidFill>
              <a:latin typeface="HGP創英角ﾎﾟｯﾌﾟ体" pitchFamily="50" charset="-128"/>
              <a:ea typeface="HGP創英角ﾎﾟｯﾌﾟ体" pitchFamily="50" charset="-128"/>
            </a:endParaRPr>
          </a:p>
          <a:p>
            <a:pPr marL="179388" indent="-179388" fontAlgn="auto">
              <a:spcAft>
                <a:spcPts val="0"/>
              </a:spcAft>
              <a:defRPr/>
            </a:pPr>
            <a:r>
              <a:rPr lang="ja-JP" altLang="en-US" sz="1800" dirty="0" smtClean="0">
                <a:solidFill>
                  <a:prstClr val="black"/>
                </a:solidFill>
                <a:latin typeface="HGP創英角ﾎﾟｯﾌﾟ体" pitchFamily="50" charset="-128"/>
                <a:ea typeface="HGP創英角ﾎﾟｯﾌﾟ体" pitchFamily="50" charset="-128"/>
              </a:rPr>
              <a:t>学生が接近してきたので勘違いをしてしまった</a:t>
            </a:r>
            <a:endParaRPr lang="en-US" altLang="ja-JP" sz="1800" dirty="0" smtClean="0">
              <a:solidFill>
                <a:prstClr val="black"/>
              </a:solidFill>
              <a:latin typeface="HGP創英角ﾎﾟｯﾌﾟ体" pitchFamily="50" charset="-128"/>
              <a:ea typeface="HGP創英角ﾎﾟｯﾌﾟ体" pitchFamily="50" charset="-128"/>
            </a:endParaRPr>
          </a:p>
          <a:p>
            <a:pPr marL="179388" indent="-179388" fontAlgn="auto">
              <a:spcAft>
                <a:spcPts val="0"/>
              </a:spcAft>
              <a:defRPr/>
            </a:pPr>
            <a:r>
              <a:rPr lang="ja-JP" altLang="en-US" sz="1800" dirty="0" smtClean="0">
                <a:solidFill>
                  <a:prstClr val="black"/>
                </a:solidFill>
                <a:latin typeface="HGP創英角ﾎﾟｯﾌﾟ体" pitchFamily="50" charset="-128"/>
                <a:ea typeface="HGP創英角ﾎﾟｯﾌﾟ体" pitchFamily="50" charset="-128"/>
              </a:rPr>
              <a:t>学生を恋愛対象にしてしまった</a:t>
            </a:r>
            <a:endParaRPr lang="en-US" altLang="ja-JP" sz="1800" dirty="0" smtClean="0">
              <a:solidFill>
                <a:prstClr val="black"/>
              </a:solidFill>
              <a:latin typeface="HGP創英角ﾎﾟｯﾌﾟ体" pitchFamily="50" charset="-128"/>
              <a:ea typeface="HGP創英角ﾎﾟｯﾌﾟ体" pitchFamily="50" charset="-128"/>
            </a:endParaRPr>
          </a:p>
          <a:p>
            <a:pPr marL="179388" indent="-179388" fontAlgn="auto">
              <a:spcAft>
                <a:spcPts val="0"/>
              </a:spcAft>
              <a:defRPr/>
            </a:pPr>
            <a:r>
              <a:rPr lang="ja-JP" altLang="en-US" sz="1800" dirty="0" smtClean="0">
                <a:solidFill>
                  <a:prstClr val="black"/>
                </a:solidFill>
                <a:latin typeface="HGP創英角ﾎﾟｯﾌﾟ体" pitchFamily="50" charset="-128"/>
                <a:ea typeface="HGP創英角ﾎﾟｯﾌﾟ体" pitchFamily="50" charset="-128"/>
              </a:rPr>
              <a:t>学生がスタッフを恋愛対象にしてしまった</a:t>
            </a:r>
            <a:endParaRPr lang="en-US" altLang="ja-JP" sz="1800" dirty="0" smtClean="0">
              <a:solidFill>
                <a:prstClr val="black"/>
              </a:solidFill>
              <a:latin typeface="HGP創英角ﾎﾟｯﾌﾟ体" pitchFamily="50" charset="-128"/>
              <a:ea typeface="HGP創英角ﾎﾟｯﾌﾟ体" pitchFamily="50" charset="-128"/>
            </a:endParaRPr>
          </a:p>
          <a:p>
            <a:pPr marL="179388" indent="-179388" fontAlgn="auto">
              <a:spcAft>
                <a:spcPts val="0"/>
              </a:spcAft>
              <a:defRPr/>
            </a:pPr>
            <a:r>
              <a:rPr lang="ja-JP" altLang="en-US" sz="1800" dirty="0" smtClean="0">
                <a:solidFill>
                  <a:prstClr val="black"/>
                </a:solidFill>
                <a:latin typeface="HGP創英角ﾎﾟｯﾌﾟ体" pitchFamily="50" charset="-128"/>
                <a:ea typeface="HGP創英角ﾎﾟｯﾌﾟ体" pitchFamily="50" charset="-128"/>
              </a:rPr>
              <a:t>飲み会で言ったこと、行った行為が原因で不信感を持たれた</a:t>
            </a:r>
            <a:endParaRPr lang="en-US" altLang="ja-JP" sz="1800" dirty="0" smtClean="0">
              <a:solidFill>
                <a:prstClr val="black"/>
              </a:solidFill>
              <a:latin typeface="HGP創英角ﾎﾟｯﾌﾟ体" pitchFamily="50" charset="-128"/>
              <a:ea typeface="HGP創英角ﾎﾟｯﾌﾟ体" pitchFamily="50" charset="-128"/>
            </a:endParaRPr>
          </a:p>
          <a:p>
            <a:pPr marL="179388" indent="-179388" fontAlgn="auto">
              <a:spcAft>
                <a:spcPts val="0"/>
              </a:spcAft>
              <a:buNone/>
              <a:defRPr/>
            </a:pPr>
            <a:r>
              <a:rPr lang="ja-JP" altLang="en-US" sz="1800" dirty="0" smtClean="0">
                <a:solidFill>
                  <a:prstClr val="black"/>
                </a:solidFill>
                <a:latin typeface="HGP創英角ﾎﾟｯﾌﾟ体" pitchFamily="50" charset="-128"/>
                <a:ea typeface="HGP創英角ﾎﾟｯﾌﾟ体" pitchFamily="50" charset="-128"/>
              </a:rPr>
              <a:t>　　　　　　　　　　　　　　　　　　　　（アルコールは言い訳にならない）</a:t>
            </a:r>
            <a:endParaRPr lang="en-US" altLang="ja-JP" sz="1800" dirty="0" smtClean="0">
              <a:solidFill>
                <a:prstClr val="black"/>
              </a:solidFill>
              <a:latin typeface="HGP創英角ﾎﾟｯﾌﾟ体" pitchFamily="50" charset="-128"/>
              <a:ea typeface="HGP創英角ﾎﾟｯﾌﾟ体" pitchFamily="50" charset="-128"/>
            </a:endParaRPr>
          </a:p>
          <a:p>
            <a:pPr marL="179388" indent="-179388" fontAlgn="auto">
              <a:spcAft>
                <a:spcPts val="0"/>
              </a:spcAft>
              <a:defRPr/>
            </a:pPr>
            <a:r>
              <a:rPr lang="ja-JP" altLang="en-US" sz="1800" dirty="0" smtClean="0">
                <a:solidFill>
                  <a:prstClr val="black"/>
                </a:solidFill>
                <a:latin typeface="HGP創英角ﾎﾟｯﾌﾟ体" pitchFamily="50" charset="-128"/>
                <a:ea typeface="HGP創英角ﾎﾟｯﾌﾟ体" pitchFamily="50" charset="-128"/>
              </a:rPr>
              <a:t>学生の立場を理解せず、指導者として優越的な態度で接した</a:t>
            </a:r>
            <a:endParaRPr lang="en-US" altLang="ja-JP" sz="1800" dirty="0" smtClean="0">
              <a:solidFill>
                <a:prstClr val="black"/>
              </a:solidFill>
              <a:latin typeface="HGP創英角ﾎﾟｯﾌﾟ体" pitchFamily="50" charset="-128"/>
              <a:ea typeface="HGP創英角ﾎﾟｯﾌﾟ体" pitchFamily="50" charset="-128"/>
            </a:endParaRPr>
          </a:p>
        </p:txBody>
      </p:sp>
      <p:sp>
        <p:nvSpPr>
          <p:cNvPr id="6150" name="コンテンツ プレースホルダー 2"/>
          <p:cNvSpPr txBox="1">
            <a:spLocks/>
          </p:cNvSpPr>
          <p:nvPr/>
        </p:nvSpPr>
        <p:spPr bwMode="auto">
          <a:xfrm>
            <a:off x="188913" y="5308979"/>
            <a:ext cx="6480175" cy="3690559"/>
          </a:xfrm>
          <a:prstGeom prst="rect">
            <a:avLst/>
          </a:prstGeom>
          <a:noFill/>
          <a:ln w="9525">
            <a:solidFill>
              <a:schemeClr val="tx1"/>
            </a:solidFill>
            <a:miter lim="800000"/>
            <a:headEnd/>
            <a:tailEnd/>
          </a:ln>
        </p:spPr>
        <p:txBody>
          <a:bodyPr>
            <a:normAutofit fontScale="92500" lnSpcReduction="10000"/>
          </a:bodyPr>
          <a:lstStyle/>
          <a:p>
            <a:pPr marL="179388" indent="-179388">
              <a:spcBef>
                <a:spcPct val="20000"/>
              </a:spcBef>
              <a:buFont typeface="Arial" pitchFamily="34" charset="0"/>
              <a:buChar char="•"/>
              <a:defRPr/>
            </a:pPr>
            <a:endParaRPr lang="en-US" altLang="ja-JP" dirty="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solidFill>
                  <a:prstClr val="black"/>
                </a:solidFill>
                <a:latin typeface="HGP創英角ﾎﾟｯﾌﾟ体" pitchFamily="50" charset="-128"/>
                <a:ea typeface="HGP創英角ﾎﾟｯﾌﾟ体" pitchFamily="50" charset="-128"/>
              </a:rPr>
              <a:t>ハラスメントの基準は微妙な差があるので、決して自己流の判断基準で対応させないこと</a:t>
            </a:r>
            <a:r>
              <a:rPr lang="ja-JP" altLang="en-US" dirty="0" smtClean="0">
                <a:solidFill>
                  <a:prstClr val="black"/>
                </a:solidFill>
                <a:latin typeface="HGP創英角ﾎﾟｯﾌﾟ体" pitchFamily="50" charset="-128"/>
                <a:ea typeface="HGP創英角ﾎﾟｯﾌﾟ体" pitchFamily="50" charset="-128"/>
              </a:rPr>
              <a:t>（「実務実習におけるハラスメントへの対応：日本薬剤師会編」を用いてハラスメント</a:t>
            </a:r>
            <a:r>
              <a:rPr lang="ja-JP" altLang="en-US" dirty="0">
                <a:solidFill>
                  <a:prstClr val="black"/>
                </a:solidFill>
                <a:latin typeface="HGP創英角ﾎﾟｯﾌﾟ体" pitchFamily="50" charset="-128"/>
                <a:ea typeface="HGP創英角ﾎﾟｯﾌﾟ体" pitchFamily="50" charset="-128"/>
              </a:rPr>
              <a:t>事例研修を行うこと）</a:t>
            </a:r>
            <a:endParaRPr lang="en-US" altLang="ja-JP" dirty="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solidFill>
                  <a:prstClr val="black"/>
                </a:solidFill>
                <a:latin typeface="HGP創英角ﾎﾟｯﾌﾟ体" pitchFamily="50" charset="-128"/>
                <a:ea typeface="HGP創英角ﾎﾟｯﾌﾟ体" pitchFamily="50" charset="-128"/>
              </a:rPr>
              <a:t>学生を恋愛対象にしてはいけない</a:t>
            </a:r>
            <a:endParaRPr lang="en-US" altLang="ja-JP" dirty="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solidFill>
                  <a:prstClr val="black"/>
                </a:solidFill>
                <a:latin typeface="HGP創英角ﾎﾟｯﾌﾟ体" pitchFamily="50" charset="-128"/>
                <a:ea typeface="HGP創英角ﾎﾟｯﾌﾟ体" pitchFamily="50" charset="-128"/>
              </a:rPr>
              <a:t>他の</a:t>
            </a:r>
            <a:r>
              <a:rPr lang="ja-JP" altLang="en-US" dirty="0" smtClean="0">
                <a:solidFill>
                  <a:prstClr val="black"/>
                </a:solidFill>
                <a:latin typeface="HGP創英角ﾎﾟｯﾌﾟ体" pitchFamily="50" charset="-128"/>
                <a:ea typeface="HGP創英角ﾎﾟｯﾌﾟ体" pitchFamily="50" charset="-128"/>
              </a:rPr>
              <a:t>スタッフの行為がハラスメントに</a:t>
            </a:r>
            <a:r>
              <a:rPr lang="ja-JP" altLang="en-US" dirty="0">
                <a:solidFill>
                  <a:prstClr val="black"/>
                </a:solidFill>
                <a:latin typeface="HGP創英角ﾎﾟｯﾌﾟ体" pitchFamily="50" charset="-128"/>
                <a:ea typeface="HGP創英角ﾎﾟｯﾌﾟ体" pitchFamily="50" charset="-128"/>
              </a:rPr>
              <a:t>つながると</a:t>
            </a:r>
            <a:r>
              <a:rPr lang="ja-JP" altLang="en-US" dirty="0" smtClean="0">
                <a:solidFill>
                  <a:prstClr val="black"/>
                </a:solidFill>
                <a:latin typeface="HGP創英角ﾎﾟｯﾌﾟ体" pitchFamily="50" charset="-128"/>
                <a:ea typeface="HGP創英角ﾎﾟｯﾌﾟ体" pitchFamily="50" charset="-128"/>
              </a:rPr>
              <a:t>判断された</a:t>
            </a:r>
            <a:r>
              <a:rPr lang="ja-JP" altLang="en-US" dirty="0">
                <a:solidFill>
                  <a:prstClr val="black"/>
                </a:solidFill>
                <a:latin typeface="HGP創英角ﾎﾟｯﾌﾟ体" pitchFamily="50" charset="-128"/>
                <a:ea typeface="HGP創英角ﾎﾟｯﾌﾟ体" pitchFamily="50" charset="-128"/>
              </a:rPr>
              <a:t>場合、当該者以外のスタッフに報告し至急改善させる</a:t>
            </a:r>
            <a:endParaRPr lang="en-US" altLang="ja-JP" dirty="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solidFill>
                  <a:prstClr val="black"/>
                </a:solidFill>
                <a:latin typeface="HGP創英角ﾎﾟｯﾌﾟ体" pitchFamily="50" charset="-128"/>
                <a:ea typeface="HGP創英角ﾎﾟｯﾌﾟ体" pitchFamily="50" charset="-128"/>
              </a:rPr>
              <a:t>自身の行動を客観的に省みて、嫌がられたと気付いたらすぐにやめて繰り返さない</a:t>
            </a:r>
            <a:endParaRPr lang="en-US" altLang="ja-JP" dirty="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solidFill>
                  <a:prstClr val="black"/>
                </a:solidFill>
                <a:latin typeface="HGP創英角ﾎﾟｯﾌﾟ体" pitchFamily="50" charset="-128"/>
                <a:ea typeface="HGP創英角ﾎﾟｯﾌﾟ体" pitchFamily="50" charset="-128"/>
              </a:rPr>
              <a:t>学生からの行為があれば、威厳をもって指導をすること（複数スタッフ又は指導教員を交える等）</a:t>
            </a:r>
            <a:endParaRPr lang="en-US" altLang="ja-JP" dirty="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solidFill>
                  <a:prstClr val="black"/>
                </a:solidFill>
                <a:latin typeface="HGP創英角ﾎﾟｯﾌﾟ体" pitchFamily="50" charset="-128"/>
                <a:ea typeface="HGP創英角ﾎﾟｯﾌﾟ体" pitchFamily="50" charset="-128"/>
              </a:rPr>
              <a:t>それでも</a:t>
            </a:r>
            <a:r>
              <a:rPr lang="ja-JP" altLang="en-US" dirty="0" smtClean="0">
                <a:solidFill>
                  <a:prstClr val="black"/>
                </a:solidFill>
                <a:latin typeface="HGP創英角ﾎﾟｯﾌﾟ体" pitchFamily="50" charset="-128"/>
                <a:ea typeface="HGP創英角ﾎﾟｯﾌﾟ体" pitchFamily="50" charset="-128"/>
              </a:rPr>
              <a:t>改善が見られなければ、当該スタッフと学生</a:t>
            </a:r>
            <a:r>
              <a:rPr lang="ja-JP" altLang="en-US" dirty="0">
                <a:solidFill>
                  <a:prstClr val="black"/>
                </a:solidFill>
                <a:latin typeface="HGP創英角ﾎﾟｯﾌﾟ体" pitchFamily="50" charset="-128"/>
                <a:ea typeface="HGP創英角ﾎﾟｯﾌﾟ体" pitchFamily="50" charset="-128"/>
              </a:rPr>
              <a:t>を</a:t>
            </a:r>
            <a:r>
              <a:rPr lang="ja-JP" altLang="en-US" dirty="0" smtClean="0">
                <a:solidFill>
                  <a:prstClr val="black"/>
                </a:solidFill>
                <a:latin typeface="HGP創英角ﾎﾟｯﾌﾟ体" pitchFamily="50" charset="-128"/>
                <a:ea typeface="HGP創英角ﾎﾟｯﾌﾟ体" pitchFamily="50" charset="-128"/>
              </a:rPr>
              <a:t>接触</a:t>
            </a:r>
            <a:r>
              <a:rPr lang="ja-JP" altLang="en-US" dirty="0">
                <a:solidFill>
                  <a:prstClr val="black"/>
                </a:solidFill>
                <a:latin typeface="HGP創英角ﾎﾟｯﾌﾟ体" pitchFamily="50" charset="-128"/>
                <a:ea typeface="HGP創英角ﾎﾟｯﾌﾟ体" pitchFamily="50" charset="-128"/>
              </a:rPr>
              <a:t>させない</a:t>
            </a:r>
            <a:endParaRPr lang="en-US" altLang="ja-JP" dirty="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endParaRPr lang="en-US" altLang="ja-JP" dirty="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endParaRPr lang="en-US" altLang="ja-JP" dirty="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endParaRPr lang="en-US" altLang="ja-JP" dirty="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endParaRPr lang="en-US" altLang="ja-JP" dirty="0">
              <a:solidFill>
                <a:prstClr val="black"/>
              </a:solidFill>
              <a:latin typeface="HGP創英角ﾎﾟｯﾌﾟ体" pitchFamily="50" charset="-128"/>
              <a:ea typeface="HGP創英角ﾎﾟｯﾌﾟ体" pitchFamily="50" charset="-128"/>
            </a:endParaRPr>
          </a:p>
          <a:p>
            <a:pPr marL="285750" indent="-285750">
              <a:spcBef>
                <a:spcPct val="20000"/>
              </a:spcBef>
              <a:buFont typeface="Arial" pitchFamily="34" charset="0"/>
              <a:buChar char="•"/>
              <a:defRPr/>
            </a:pPr>
            <a:endParaRPr lang="en-US" altLang="ja-JP" dirty="0">
              <a:solidFill>
                <a:prstClr val="black"/>
              </a:solidFill>
              <a:latin typeface="HGP創英角ﾎﾟｯﾌﾟ体" pitchFamily="50" charset="-128"/>
              <a:ea typeface="HGP創英角ﾎﾟｯﾌﾟ体" pitchFamily="50" charset="-128"/>
            </a:endParaRPr>
          </a:p>
        </p:txBody>
      </p:sp>
      <p:sp>
        <p:nvSpPr>
          <p:cNvPr id="7" name="正方形/長方形 6"/>
          <p:cNvSpPr/>
          <p:nvPr/>
        </p:nvSpPr>
        <p:spPr>
          <a:xfrm>
            <a:off x="332656" y="899592"/>
            <a:ext cx="1943100" cy="4318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buFont typeface="Arial" charset="0"/>
              <a:buNone/>
              <a:defRPr/>
            </a:pPr>
            <a:r>
              <a:rPr lang="ja-JP" altLang="en-US" dirty="0">
                <a:solidFill>
                  <a:prstClr val="white"/>
                </a:solidFill>
                <a:latin typeface="HGP創英角ﾎﾟｯﾌﾟ体" pitchFamily="50" charset="-128"/>
                <a:ea typeface="HGP創英角ﾎﾟｯﾌﾟ体" pitchFamily="50" charset="-128"/>
              </a:rPr>
              <a:t>事　　例</a:t>
            </a:r>
            <a:endParaRPr lang="en-US" altLang="ja-JP" dirty="0">
              <a:solidFill>
                <a:prstClr val="white"/>
              </a:solidFill>
              <a:latin typeface="HGP創英角ﾎﾟｯﾌﾟ体" pitchFamily="50" charset="-128"/>
              <a:ea typeface="HGP創英角ﾎﾟｯﾌﾟ体" pitchFamily="50" charset="-128"/>
            </a:endParaRPr>
          </a:p>
        </p:txBody>
      </p:sp>
      <p:sp>
        <p:nvSpPr>
          <p:cNvPr id="8" name="正方形/長方形 7"/>
          <p:cNvSpPr/>
          <p:nvPr/>
        </p:nvSpPr>
        <p:spPr>
          <a:xfrm>
            <a:off x="329236" y="5192798"/>
            <a:ext cx="2016125" cy="4318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spcBef>
                <a:spcPct val="20000"/>
              </a:spcBef>
              <a:buFont typeface="Arial" charset="0"/>
              <a:buNone/>
              <a:defRPr/>
            </a:pPr>
            <a:r>
              <a:rPr lang="ja-JP" altLang="en-US" dirty="0">
                <a:solidFill>
                  <a:prstClr val="white"/>
                </a:solidFill>
                <a:latin typeface="HGP創英角ﾎﾟｯﾌﾟ体" pitchFamily="50" charset="-128"/>
                <a:ea typeface="HGP創英角ﾎﾟｯﾌﾟ体" pitchFamily="50" charset="-128"/>
              </a:rPr>
              <a:t>どうすればよい？</a:t>
            </a:r>
            <a:endParaRPr lang="en-US" altLang="ja-JP" dirty="0">
              <a:solidFill>
                <a:prstClr val="white"/>
              </a:solidFill>
              <a:latin typeface="HGP創英角ﾎﾟｯﾌﾟ体" pitchFamily="50" charset="-128"/>
              <a:ea typeface="HGP創英角ﾎﾟｯﾌﾟ体" pitchFamily="50" charset="-128"/>
            </a:endParaRPr>
          </a:p>
        </p:txBody>
      </p:sp>
      <p:sp>
        <p:nvSpPr>
          <p:cNvPr id="9" name="正方形/長方形 8"/>
          <p:cNvSpPr/>
          <p:nvPr/>
        </p:nvSpPr>
        <p:spPr>
          <a:xfrm>
            <a:off x="333375" y="2555875"/>
            <a:ext cx="2016125" cy="431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ctr">
              <a:spcBef>
                <a:spcPct val="20000"/>
              </a:spcBef>
              <a:buFont typeface="Arial" charset="0"/>
              <a:buNone/>
              <a:defRPr/>
            </a:pPr>
            <a:r>
              <a:rPr lang="ja-JP" altLang="en-US" dirty="0">
                <a:solidFill>
                  <a:prstClr val="white"/>
                </a:solidFill>
                <a:latin typeface="HGP創英角ﾎﾟｯﾌﾟ体" pitchFamily="50" charset="-128"/>
                <a:ea typeface="HGP創英角ﾎﾟｯﾌﾟ体" pitchFamily="50" charset="-128"/>
              </a:rPr>
              <a:t>なぜ起こったか？</a:t>
            </a:r>
            <a:endParaRPr lang="en-US" altLang="ja-JP" dirty="0">
              <a:solidFill>
                <a:prstClr val="white"/>
              </a:solidFill>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fld id="{56B15A65-A2A3-4C19-B5F7-2591687F910A}" type="slidenum">
              <a:rPr kumimoji="1" lang="ja-JP" altLang="en-US" smtClean="0"/>
              <a:pPr/>
              <a:t>6</a:t>
            </a:fld>
            <a:endParaRPr kumimoji="1"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333375" y="179388"/>
            <a:ext cx="6110288" cy="749300"/>
          </a:xfrm>
          <a:ln>
            <a:solidFill>
              <a:schemeClr val="tx1"/>
            </a:solidFill>
          </a:ln>
        </p:spPr>
        <p:txBody>
          <a:bodyPr/>
          <a:lstStyle/>
          <a:p>
            <a:pPr eaLnBrk="1" hangingPunct="1"/>
            <a:r>
              <a:rPr lang="ja-JP" altLang="en-US" sz="2000" dirty="0" smtClean="0">
                <a:solidFill>
                  <a:srgbClr val="0000FF"/>
                </a:solidFill>
                <a:latin typeface="HGP創英角ﾎﾟｯﾌﾟ体" pitchFamily="50" charset="-128"/>
                <a:ea typeface="HGP創英角ﾎﾟｯﾌﾟ体" pitchFamily="50" charset="-128"/>
              </a:rPr>
              <a:t>実務実習を逸脱すると思われる行為は強制しない</a:t>
            </a:r>
          </a:p>
        </p:txBody>
      </p:sp>
      <p:sp>
        <p:nvSpPr>
          <p:cNvPr id="13315" name="コンテンツ プレースホルダー 2"/>
          <p:cNvSpPr>
            <a:spLocks noGrp="1"/>
          </p:cNvSpPr>
          <p:nvPr>
            <p:ph idx="1"/>
          </p:nvPr>
        </p:nvSpPr>
        <p:spPr>
          <a:xfrm>
            <a:off x="188913" y="1111250"/>
            <a:ext cx="6480175" cy="1660525"/>
          </a:xfrm>
          <a:ln>
            <a:solidFill>
              <a:schemeClr val="tx1"/>
            </a:solidFill>
          </a:ln>
        </p:spPr>
        <p:txBody>
          <a:bodyPr/>
          <a:lstStyle/>
          <a:p>
            <a:pPr marL="0" indent="0">
              <a:buFont typeface="Arial" charset="0"/>
              <a:buNone/>
              <a:defRPr/>
            </a:pPr>
            <a:endParaRPr lang="en-US" altLang="ja-JP" sz="1700" dirty="0" smtClean="0">
              <a:solidFill>
                <a:prstClr val="black"/>
              </a:solidFill>
              <a:latin typeface="HGP創英角ﾎﾟｯﾌﾟ体" pitchFamily="50" charset="-128"/>
              <a:ea typeface="HGP創英角ﾎﾟｯﾌﾟ体" pitchFamily="50" charset="-128"/>
            </a:endParaRPr>
          </a:p>
          <a:p>
            <a:pPr marL="179388" indent="-179388">
              <a:defRPr/>
            </a:pPr>
            <a:r>
              <a:rPr lang="ja-JP" altLang="en-US" sz="1700" dirty="0" smtClean="0">
                <a:solidFill>
                  <a:prstClr val="black"/>
                </a:solidFill>
                <a:latin typeface="HGP創英角ﾎﾟｯﾌﾟ体" pitchFamily="50" charset="-128"/>
                <a:ea typeface="HGP創英角ﾎﾟｯﾌﾟ体" pitchFamily="50" charset="-128"/>
              </a:rPr>
              <a:t>アルバイト</a:t>
            </a:r>
            <a:r>
              <a:rPr lang="ja-JP" altLang="en-US" sz="1700" dirty="0">
                <a:solidFill>
                  <a:prstClr val="black"/>
                </a:solidFill>
                <a:latin typeface="HGP創英角ﾎﾟｯﾌﾟ体" pitchFamily="50" charset="-128"/>
                <a:ea typeface="HGP創英角ﾎﾟｯﾌﾟ体" pitchFamily="50" charset="-128"/>
              </a:rPr>
              <a:t>のように扱われて業務をさせられている気が</a:t>
            </a:r>
            <a:r>
              <a:rPr lang="ja-JP" altLang="en-US" sz="1700" dirty="0" smtClean="0">
                <a:solidFill>
                  <a:prstClr val="black"/>
                </a:solidFill>
                <a:latin typeface="HGP創英角ﾎﾟｯﾌﾟ体" pitchFamily="50" charset="-128"/>
                <a:ea typeface="HGP創英角ﾎﾟｯﾌﾟ体" pitchFamily="50" charset="-128"/>
              </a:rPr>
              <a:t>する</a:t>
            </a:r>
            <a:endParaRPr lang="en-US" altLang="ja-JP" sz="1700" dirty="0" smtClean="0">
              <a:solidFill>
                <a:prstClr val="black"/>
              </a:solidFill>
              <a:latin typeface="HGP創英角ﾎﾟｯﾌﾟ体" pitchFamily="50" charset="-128"/>
              <a:ea typeface="HGP創英角ﾎﾟｯﾌﾟ体" pitchFamily="50" charset="-128"/>
            </a:endParaRPr>
          </a:p>
          <a:p>
            <a:pPr marL="179388" indent="-179388">
              <a:defRPr/>
            </a:pPr>
            <a:r>
              <a:rPr lang="ja-JP" altLang="en-US" sz="1700" dirty="0" smtClean="0">
                <a:solidFill>
                  <a:prstClr val="black"/>
                </a:solidFill>
                <a:latin typeface="HGP創英角ﾎﾟｯﾌﾟ体" pitchFamily="50" charset="-128"/>
                <a:ea typeface="HGP創英角ﾎﾟｯﾌﾟ体" pitchFamily="50" charset="-128"/>
              </a:rPr>
              <a:t>実習</a:t>
            </a:r>
            <a:r>
              <a:rPr lang="ja-JP" altLang="en-US" sz="1700" dirty="0">
                <a:solidFill>
                  <a:prstClr val="black"/>
                </a:solidFill>
                <a:latin typeface="HGP創英角ﾎﾟｯﾌﾟ体" pitchFamily="50" charset="-128"/>
                <a:ea typeface="HGP創英角ﾎﾟｯﾌﾟ体" pitchFamily="50" charset="-128"/>
              </a:rPr>
              <a:t>指導を受けていないと</a:t>
            </a:r>
            <a:r>
              <a:rPr lang="ja-JP" altLang="en-US" sz="1700" dirty="0" smtClean="0">
                <a:solidFill>
                  <a:prstClr val="black"/>
                </a:solidFill>
                <a:latin typeface="HGP創英角ﾎﾟｯﾌﾟ体" pitchFamily="50" charset="-128"/>
                <a:ea typeface="HGP創英角ﾎﾟｯﾌﾟ体" pitchFamily="50" charset="-128"/>
              </a:rPr>
              <a:t>感じる</a:t>
            </a:r>
            <a:endParaRPr lang="en-US" altLang="ja-JP" sz="1700" dirty="0" smtClean="0">
              <a:solidFill>
                <a:prstClr val="black"/>
              </a:solidFill>
              <a:latin typeface="HGP創英角ﾎﾟｯﾌﾟ体" pitchFamily="50" charset="-128"/>
              <a:ea typeface="HGP創英角ﾎﾟｯﾌﾟ体" pitchFamily="50" charset="-128"/>
            </a:endParaRPr>
          </a:p>
          <a:p>
            <a:pPr marL="179388" indent="-179388">
              <a:defRPr/>
            </a:pPr>
            <a:r>
              <a:rPr lang="ja-JP" altLang="en-US" sz="1700" dirty="0" smtClean="0">
                <a:solidFill>
                  <a:prstClr val="black"/>
                </a:solidFill>
                <a:latin typeface="HGP創英角ﾎﾟｯﾌﾟ体" pitchFamily="50" charset="-128"/>
                <a:ea typeface="HGP創英角ﾎﾟｯﾌﾟ体" pitchFamily="50" charset="-128"/>
              </a:rPr>
              <a:t>企業</a:t>
            </a:r>
            <a:r>
              <a:rPr lang="ja-JP" altLang="en-US" sz="1700" dirty="0">
                <a:solidFill>
                  <a:prstClr val="black"/>
                </a:solidFill>
                <a:latin typeface="HGP創英角ﾎﾟｯﾌﾟ体" pitchFamily="50" charset="-128"/>
                <a:ea typeface="HGP創英角ﾎﾟｯﾌﾟ体" pitchFamily="50" charset="-128"/>
              </a:rPr>
              <a:t>のセミナーへの参加を求められる、食事に</a:t>
            </a:r>
            <a:r>
              <a:rPr lang="ja-JP" altLang="en-US" sz="1700" dirty="0" smtClean="0">
                <a:solidFill>
                  <a:prstClr val="black"/>
                </a:solidFill>
                <a:latin typeface="HGP創英角ﾎﾟｯﾌﾟ体" pitchFamily="50" charset="-128"/>
                <a:ea typeface="HGP創英角ﾎﾟｯﾌﾟ体" pitchFamily="50" charset="-128"/>
              </a:rPr>
              <a:t>誘われる</a:t>
            </a:r>
            <a:endParaRPr lang="en-US" altLang="ja-JP" sz="1700" dirty="0" smtClean="0">
              <a:solidFill>
                <a:prstClr val="black"/>
              </a:solidFill>
              <a:latin typeface="HGP創英角ﾎﾟｯﾌﾟ体" pitchFamily="50" charset="-128"/>
              <a:ea typeface="HGP創英角ﾎﾟｯﾌﾟ体" pitchFamily="50" charset="-128"/>
            </a:endParaRPr>
          </a:p>
          <a:p>
            <a:pPr marL="179388" indent="-179388">
              <a:defRPr/>
            </a:pPr>
            <a:r>
              <a:rPr lang="ja-JP" altLang="en-US" sz="1700" dirty="0" smtClean="0">
                <a:solidFill>
                  <a:prstClr val="black"/>
                </a:solidFill>
                <a:latin typeface="HGP創英角ﾎﾟｯﾌﾟ体" pitchFamily="50" charset="-128"/>
                <a:ea typeface="HGP創英角ﾎﾟｯﾌﾟ体" pitchFamily="50" charset="-128"/>
              </a:rPr>
              <a:t>政治活動や宗教活動</a:t>
            </a:r>
            <a:r>
              <a:rPr lang="ja-JP" altLang="en-US" sz="1700" dirty="0">
                <a:solidFill>
                  <a:prstClr val="black"/>
                </a:solidFill>
                <a:latin typeface="HGP創英角ﾎﾟｯﾌﾟ体" pitchFamily="50" charset="-128"/>
                <a:ea typeface="HGP創英角ﾎﾟｯﾌﾟ体" pitchFamily="50" charset="-128"/>
              </a:rPr>
              <a:t>に参加</a:t>
            </a:r>
            <a:r>
              <a:rPr lang="ja-JP" altLang="en-US" sz="1700" dirty="0" smtClean="0">
                <a:solidFill>
                  <a:prstClr val="black"/>
                </a:solidFill>
                <a:latin typeface="HGP創英角ﾎﾟｯﾌﾟ体" pitchFamily="50" charset="-128"/>
                <a:ea typeface="HGP創英角ﾎﾟｯﾌﾟ体" pitchFamily="50" charset="-128"/>
              </a:rPr>
              <a:t>させられる</a:t>
            </a:r>
            <a:endParaRPr lang="ja-JP" altLang="en-US" sz="1700" dirty="0">
              <a:solidFill>
                <a:prstClr val="black"/>
              </a:solidFill>
              <a:latin typeface="HGP創英角ﾎﾟｯﾌﾟ体" pitchFamily="50" charset="-128"/>
              <a:ea typeface="HGP創英角ﾎﾟｯﾌﾟ体" pitchFamily="50" charset="-128"/>
            </a:endParaRPr>
          </a:p>
        </p:txBody>
      </p:sp>
      <p:sp>
        <p:nvSpPr>
          <p:cNvPr id="13317" name="コンテンツ プレースホルダー 2"/>
          <p:cNvSpPr txBox="1">
            <a:spLocks/>
          </p:cNvSpPr>
          <p:nvPr/>
        </p:nvSpPr>
        <p:spPr bwMode="auto">
          <a:xfrm>
            <a:off x="188913" y="2916238"/>
            <a:ext cx="6480175" cy="2735262"/>
          </a:xfrm>
          <a:prstGeom prst="rect">
            <a:avLst/>
          </a:prstGeom>
          <a:noFill/>
          <a:ln w="9525">
            <a:solidFill>
              <a:schemeClr val="tx1"/>
            </a:solidFill>
            <a:miter lim="800000"/>
            <a:headEnd/>
            <a:tailEnd/>
          </a:ln>
          <a:extLst/>
        </p:spPr>
        <p:txBody>
          <a:bodyPr/>
          <a:lstStyle>
            <a:lvl1pPr marL="176213" indent="-176213"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marL="0" indent="0" eaLnBrk="1" hangingPunct="1">
              <a:spcBef>
                <a:spcPct val="20000"/>
              </a:spcBef>
              <a:defRPr/>
            </a:pPr>
            <a:endParaRPr lang="en-US" altLang="ja-JP" dirty="0" smtClean="0">
              <a:solidFill>
                <a:prstClr val="black"/>
              </a:solidFill>
              <a:latin typeface="HGP創英角ﾎﾟｯﾌﾟ体" pitchFamily="50" charset="-128"/>
              <a:ea typeface="HGP創英角ﾎﾟｯﾌﾟ体" pitchFamily="50" charset="-128"/>
            </a:endParaRPr>
          </a:p>
          <a:p>
            <a:pPr marL="179388" indent="-179388" eaLnBrk="1" hangingPunct="1">
              <a:spcBef>
                <a:spcPct val="20000"/>
              </a:spcBef>
              <a:buFont typeface="Arial" pitchFamily="34" charset="0"/>
              <a:buChar char="•"/>
              <a:tabLst>
                <a:tab pos="179388" algn="l"/>
              </a:tabLst>
              <a:defRPr/>
            </a:pPr>
            <a:r>
              <a:rPr lang="ja-JP" altLang="en-US" dirty="0" smtClean="0">
                <a:solidFill>
                  <a:prstClr val="black"/>
                </a:solidFill>
                <a:latin typeface="HGP創英角ﾎﾟｯﾌﾟ体" pitchFamily="50" charset="-128"/>
                <a:ea typeface="HGP創英角ﾎﾟｯﾌﾟ体" pitchFamily="50" charset="-128"/>
              </a:rPr>
              <a:t>ついシフト表に名前を入れてしまった（実習スケジュールのため等）</a:t>
            </a:r>
            <a:endParaRPr lang="en-US" altLang="ja-JP" dirty="0" smtClean="0">
              <a:solidFill>
                <a:prstClr val="black"/>
              </a:solidFill>
              <a:latin typeface="HGP創英角ﾎﾟｯﾌﾟ体" pitchFamily="50" charset="-128"/>
              <a:ea typeface="HGP創英角ﾎﾟｯﾌﾟ体" pitchFamily="50" charset="-128"/>
            </a:endParaRPr>
          </a:p>
          <a:p>
            <a:pPr marL="179388" indent="-179388" eaLnBrk="1" hangingPunct="1">
              <a:spcBef>
                <a:spcPct val="20000"/>
              </a:spcBef>
              <a:buFont typeface="Arial" pitchFamily="34" charset="0"/>
              <a:buChar char="•"/>
              <a:tabLst>
                <a:tab pos="179388" algn="l"/>
              </a:tabLst>
              <a:defRPr/>
            </a:pPr>
            <a:r>
              <a:rPr lang="ja-JP" altLang="en-US" dirty="0" smtClean="0">
                <a:solidFill>
                  <a:prstClr val="black"/>
                </a:solidFill>
                <a:latin typeface="HGP創英角ﾎﾟｯﾌﾟ体" pitchFamily="50" charset="-128"/>
                <a:ea typeface="HGP創英角ﾎﾟｯﾌﾟ体" pitchFamily="50" charset="-128"/>
              </a:rPr>
              <a:t>忙しくて、ほとんどアドバイスができないまま過ごしてしまった</a:t>
            </a:r>
            <a:endParaRPr lang="en-US" altLang="ja-JP" dirty="0" smtClean="0">
              <a:solidFill>
                <a:prstClr val="black"/>
              </a:solidFill>
              <a:latin typeface="HGP創英角ﾎﾟｯﾌﾟ体" pitchFamily="50" charset="-128"/>
              <a:ea typeface="HGP創英角ﾎﾟｯﾌﾟ体" pitchFamily="50" charset="-128"/>
            </a:endParaRPr>
          </a:p>
          <a:p>
            <a:pPr marL="179388" indent="-179388" eaLnBrk="1" hangingPunct="1">
              <a:spcBef>
                <a:spcPct val="20000"/>
              </a:spcBef>
              <a:buFont typeface="Arial" pitchFamily="34" charset="0"/>
              <a:buChar char="•"/>
              <a:tabLst>
                <a:tab pos="179388" algn="l"/>
              </a:tabLst>
              <a:defRPr/>
            </a:pPr>
            <a:r>
              <a:rPr lang="ja-JP" altLang="en-US" dirty="0" smtClean="0">
                <a:solidFill>
                  <a:prstClr val="black"/>
                </a:solidFill>
                <a:latin typeface="HGP創英角ﾎﾟｯﾌﾟ体" pitchFamily="50" charset="-128"/>
                <a:ea typeface="HGP創英角ﾎﾟｯﾌﾟ体" pitchFamily="50" charset="-128"/>
              </a:rPr>
              <a:t>理由を説明せずに企業のセミナーに行くよう強制してしまった</a:t>
            </a:r>
            <a:endParaRPr lang="en-US" altLang="ja-JP" dirty="0" smtClean="0">
              <a:solidFill>
                <a:prstClr val="black"/>
              </a:solidFill>
              <a:latin typeface="HGP創英角ﾎﾟｯﾌﾟ体" pitchFamily="50" charset="-128"/>
              <a:ea typeface="HGP創英角ﾎﾟｯﾌﾟ体" pitchFamily="50" charset="-128"/>
            </a:endParaRPr>
          </a:p>
          <a:p>
            <a:pPr marL="179388" indent="-179388" eaLnBrk="1" hangingPunct="1">
              <a:spcBef>
                <a:spcPct val="20000"/>
              </a:spcBef>
              <a:buFont typeface="Arial" pitchFamily="34" charset="0"/>
              <a:buChar char="•"/>
              <a:tabLst>
                <a:tab pos="179388" algn="l"/>
              </a:tabLst>
              <a:defRPr/>
            </a:pPr>
            <a:r>
              <a:rPr lang="ja-JP" altLang="en-US" dirty="0" smtClean="0">
                <a:solidFill>
                  <a:prstClr val="black"/>
                </a:solidFill>
                <a:latin typeface="HGP創英角ﾎﾟｯﾌﾟ体" pitchFamily="50" charset="-128"/>
                <a:ea typeface="HGP創英角ﾎﾟｯﾌﾟ体" pitchFamily="50" charset="-128"/>
              </a:rPr>
              <a:t>社会では常にある「ノミュニケーション」を学生にも理由を言わず求めた</a:t>
            </a:r>
            <a:endParaRPr lang="en-US" altLang="ja-JP" dirty="0" smtClean="0">
              <a:solidFill>
                <a:prstClr val="black"/>
              </a:solidFill>
              <a:latin typeface="HGP創英角ﾎﾟｯﾌﾟ体" pitchFamily="50" charset="-128"/>
              <a:ea typeface="HGP創英角ﾎﾟｯﾌﾟ体" pitchFamily="50" charset="-128"/>
            </a:endParaRPr>
          </a:p>
          <a:p>
            <a:pPr marL="179388" indent="-179388" eaLnBrk="1" hangingPunct="1">
              <a:spcBef>
                <a:spcPct val="20000"/>
              </a:spcBef>
              <a:buFont typeface="Arial" pitchFamily="34" charset="0"/>
              <a:buChar char="•"/>
              <a:tabLst>
                <a:tab pos="179388" algn="l"/>
              </a:tabLst>
              <a:defRPr/>
            </a:pPr>
            <a:r>
              <a:rPr lang="ja-JP" altLang="en-US" dirty="0" smtClean="0">
                <a:solidFill>
                  <a:prstClr val="black"/>
                </a:solidFill>
                <a:latin typeface="HGP創英角ﾎﾟｯﾌﾟ体" pitchFamily="50" charset="-128"/>
                <a:ea typeface="HGP創英角ﾎﾟｯﾌﾟ体" pitchFamily="50" charset="-128"/>
              </a:rPr>
              <a:t>趣味趣向を他人に押し付けた</a:t>
            </a:r>
            <a:endParaRPr lang="en-US" altLang="ja-JP" dirty="0" smtClean="0">
              <a:solidFill>
                <a:prstClr val="black"/>
              </a:solidFill>
              <a:latin typeface="HGP創英角ﾎﾟｯﾌﾟ体" pitchFamily="50" charset="-128"/>
              <a:ea typeface="HGP創英角ﾎﾟｯﾌﾟ体" pitchFamily="50" charset="-128"/>
            </a:endParaRPr>
          </a:p>
        </p:txBody>
      </p:sp>
      <p:sp>
        <p:nvSpPr>
          <p:cNvPr id="6150" name="コンテンツ プレースホルダー 2"/>
          <p:cNvSpPr txBox="1">
            <a:spLocks/>
          </p:cNvSpPr>
          <p:nvPr/>
        </p:nvSpPr>
        <p:spPr bwMode="auto">
          <a:xfrm>
            <a:off x="188913" y="5795963"/>
            <a:ext cx="6480175" cy="3168650"/>
          </a:xfrm>
          <a:prstGeom prst="rect">
            <a:avLst/>
          </a:prstGeom>
          <a:noFill/>
          <a:ln w="9525">
            <a:solidFill>
              <a:schemeClr val="tx1"/>
            </a:solidFill>
            <a:miter lim="800000"/>
            <a:headEnd/>
            <a:tailEnd/>
          </a:ln>
        </p:spPr>
        <p:txBody>
          <a:bodyPr/>
          <a:lstStyle/>
          <a:p>
            <a:pPr>
              <a:spcBef>
                <a:spcPct val="20000"/>
              </a:spcBef>
              <a:defRPr/>
            </a:pPr>
            <a:endParaRPr lang="en-US" altLang="ja-JP" dirty="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solidFill>
                  <a:prstClr val="black"/>
                </a:solidFill>
                <a:latin typeface="HGP創英角ﾎﾟｯﾌﾟ体" pitchFamily="50" charset="-128"/>
                <a:ea typeface="HGP創英角ﾎﾟｯﾌﾟ体" pitchFamily="50" charset="-128"/>
              </a:rPr>
              <a:t>どの様な場合</a:t>
            </a:r>
            <a:r>
              <a:rPr lang="ja-JP" altLang="en-US" dirty="0" smtClean="0">
                <a:solidFill>
                  <a:prstClr val="black"/>
                </a:solidFill>
                <a:latin typeface="HGP創英角ﾎﾟｯﾌﾟ体" pitchFamily="50" charset="-128"/>
                <a:ea typeface="HGP創英角ﾎﾟｯﾌﾟ体" pitchFamily="50" charset="-128"/>
              </a:rPr>
              <a:t>でも、相手</a:t>
            </a:r>
            <a:r>
              <a:rPr lang="ja-JP" altLang="en-US" dirty="0">
                <a:solidFill>
                  <a:prstClr val="black"/>
                </a:solidFill>
                <a:latin typeface="HGP創英角ﾎﾟｯﾌﾟ体" pitchFamily="50" charset="-128"/>
                <a:ea typeface="HGP創英角ﾎﾟｯﾌﾟ体" pitchFamily="50" charset="-128"/>
              </a:rPr>
              <a:t>が理解するまで丁寧に理由を説明する</a:t>
            </a:r>
            <a:endParaRPr lang="en-US" altLang="ja-JP" dirty="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solidFill>
                  <a:prstClr val="black"/>
                </a:solidFill>
                <a:latin typeface="HGP創英角ﾎﾟｯﾌﾟ体" pitchFamily="50" charset="-128"/>
                <a:ea typeface="HGP創英角ﾎﾟｯﾌﾟ体" pitchFamily="50" charset="-128"/>
              </a:rPr>
              <a:t>忙しさで指導できない場合のための対策</a:t>
            </a:r>
            <a:r>
              <a:rPr lang="ja-JP" altLang="en-US" dirty="0" smtClean="0">
                <a:solidFill>
                  <a:prstClr val="black"/>
                </a:solidFill>
                <a:latin typeface="HGP創英角ﾎﾟｯﾌﾟ体" pitchFamily="50" charset="-128"/>
                <a:ea typeface="HGP創英角ﾎﾟｯﾌﾟ体" pitchFamily="50" charset="-128"/>
              </a:rPr>
              <a:t>を予め</a:t>
            </a:r>
            <a:r>
              <a:rPr lang="ja-JP" altLang="en-US" dirty="0">
                <a:solidFill>
                  <a:prstClr val="black"/>
                </a:solidFill>
                <a:latin typeface="HGP創英角ﾎﾟｯﾌﾟ体" pitchFamily="50" charset="-128"/>
                <a:ea typeface="HGP創英角ﾎﾟｯﾌﾟ体" pitchFamily="50" charset="-128"/>
              </a:rPr>
              <a:t>考えておくこと</a:t>
            </a:r>
            <a:endParaRPr lang="en-US" altLang="ja-JP" dirty="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solidFill>
                  <a:prstClr val="black"/>
                </a:solidFill>
                <a:latin typeface="HGP創英角ﾎﾟｯﾌﾟ体" pitchFamily="50" charset="-128"/>
                <a:ea typeface="HGP創英角ﾎﾟｯﾌﾟ体" pitchFamily="50" charset="-128"/>
              </a:rPr>
              <a:t>時間外のセミナー等</a:t>
            </a:r>
            <a:r>
              <a:rPr lang="ja-JP" altLang="en-US" dirty="0" smtClean="0">
                <a:solidFill>
                  <a:prstClr val="black"/>
                </a:solidFill>
                <a:latin typeface="HGP創英角ﾎﾟｯﾌﾟ体" pitchFamily="50" charset="-128"/>
                <a:ea typeface="HGP創英角ﾎﾟｯﾌﾟ体" pitchFamily="50" charset="-128"/>
              </a:rPr>
              <a:t>を、せっかく</a:t>
            </a:r>
            <a:r>
              <a:rPr lang="ja-JP" altLang="en-US" dirty="0">
                <a:solidFill>
                  <a:prstClr val="black"/>
                </a:solidFill>
                <a:latin typeface="HGP創英角ﾎﾟｯﾌﾟ体" pitchFamily="50" charset="-128"/>
                <a:ea typeface="HGP創英角ﾎﾟｯﾌﾟ体" pitchFamily="50" charset="-128"/>
              </a:rPr>
              <a:t>の機会と捉えるか否か</a:t>
            </a:r>
            <a:r>
              <a:rPr lang="ja-JP" altLang="en-US" dirty="0" smtClean="0">
                <a:solidFill>
                  <a:prstClr val="black"/>
                </a:solidFill>
                <a:latin typeface="HGP創英角ﾎﾟｯﾌﾟ体" pitchFamily="50" charset="-128"/>
                <a:ea typeface="HGP創英角ﾎﾟｯﾌﾟ体" pitchFamily="50" charset="-128"/>
              </a:rPr>
              <a:t>は、学生</a:t>
            </a:r>
            <a:r>
              <a:rPr lang="ja-JP" altLang="en-US" dirty="0">
                <a:solidFill>
                  <a:prstClr val="black"/>
                </a:solidFill>
                <a:latin typeface="HGP創英角ﾎﾟｯﾌﾟ体" pitchFamily="50" charset="-128"/>
                <a:ea typeface="HGP創英角ﾎﾟｯﾌﾟ体" pitchFamily="50" charset="-128"/>
              </a:rPr>
              <a:t>の考え次第である。無理な強要をしない</a:t>
            </a:r>
            <a:r>
              <a:rPr lang="ja-JP" altLang="en-US" dirty="0" smtClean="0">
                <a:solidFill>
                  <a:prstClr val="black"/>
                </a:solidFill>
                <a:latin typeface="HGP創英角ﾎﾟｯﾌﾟ体" pitchFamily="50" charset="-128"/>
                <a:ea typeface="HGP創英角ﾎﾟｯﾌﾟ体" pitchFamily="50" charset="-128"/>
              </a:rPr>
              <a:t>こと</a:t>
            </a:r>
            <a:endParaRPr lang="en-US" altLang="ja-JP" dirty="0">
              <a:solidFill>
                <a:prstClr val="black"/>
              </a:solidFill>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smtClean="0">
                <a:solidFill>
                  <a:prstClr val="black"/>
                </a:solidFill>
                <a:latin typeface="HGP創英角ﾎﾟｯﾌﾟ体" pitchFamily="50" charset="-128"/>
                <a:ea typeface="HGP創英角ﾎﾟｯﾌﾟ体" pitchFamily="50" charset="-128"/>
              </a:rPr>
              <a:t>政治や宗教は個人の自由である。ましてや実習中の学生への勧誘は、慎まなければならない。これら</a:t>
            </a:r>
            <a:r>
              <a:rPr lang="ja-JP" altLang="en-US" dirty="0">
                <a:solidFill>
                  <a:prstClr val="black"/>
                </a:solidFill>
                <a:latin typeface="HGP創英角ﾎﾟｯﾌﾟ体" pitchFamily="50" charset="-128"/>
                <a:ea typeface="HGP創英角ﾎﾟｯﾌﾟ体" pitchFamily="50" charset="-128"/>
              </a:rPr>
              <a:t>の活動は、コアカリキュラムに記載されていないことを考慮すること</a:t>
            </a:r>
          </a:p>
        </p:txBody>
      </p:sp>
      <p:sp>
        <p:nvSpPr>
          <p:cNvPr id="7" name="正方形/長方形 6"/>
          <p:cNvSpPr/>
          <p:nvPr/>
        </p:nvSpPr>
        <p:spPr>
          <a:xfrm>
            <a:off x="333375" y="971550"/>
            <a:ext cx="1943100" cy="4318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buFont typeface="Arial" charset="0"/>
              <a:buNone/>
              <a:defRPr/>
            </a:pPr>
            <a:r>
              <a:rPr lang="ja-JP" altLang="en-US" dirty="0">
                <a:latin typeface="HGP創英角ﾎﾟｯﾌﾟ体" pitchFamily="50" charset="-128"/>
                <a:ea typeface="HGP創英角ﾎﾟｯﾌﾟ体" pitchFamily="50" charset="-128"/>
              </a:rPr>
              <a:t>事　　例</a:t>
            </a:r>
            <a:endParaRPr lang="en-US" altLang="ja-JP" dirty="0">
              <a:latin typeface="HGP創英角ﾎﾟｯﾌﾟ体" pitchFamily="50" charset="-128"/>
              <a:ea typeface="HGP創英角ﾎﾟｯﾌﾟ体" pitchFamily="50" charset="-128"/>
            </a:endParaRPr>
          </a:p>
        </p:txBody>
      </p:sp>
      <p:sp>
        <p:nvSpPr>
          <p:cNvPr id="8" name="正方形/長方形 7"/>
          <p:cNvSpPr/>
          <p:nvPr/>
        </p:nvSpPr>
        <p:spPr>
          <a:xfrm>
            <a:off x="404813" y="5651500"/>
            <a:ext cx="2016125" cy="4318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どうすればよい？</a:t>
            </a:r>
            <a:endParaRPr lang="en-US" altLang="ja-JP" dirty="0">
              <a:latin typeface="HGP創英角ﾎﾟｯﾌﾟ体" pitchFamily="50" charset="-128"/>
              <a:ea typeface="HGP創英角ﾎﾟｯﾌﾟ体" pitchFamily="50" charset="-128"/>
            </a:endParaRPr>
          </a:p>
        </p:txBody>
      </p:sp>
      <p:sp>
        <p:nvSpPr>
          <p:cNvPr id="9" name="正方形/長方形 8"/>
          <p:cNvSpPr/>
          <p:nvPr/>
        </p:nvSpPr>
        <p:spPr>
          <a:xfrm>
            <a:off x="333375" y="2771775"/>
            <a:ext cx="2016125" cy="431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なぜ起こったか？</a:t>
            </a:r>
            <a:endParaRPr lang="en-US" altLang="ja-JP" dirty="0">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fld id="{56B15A65-A2A3-4C19-B5F7-2591687F910A}" type="slidenum">
              <a:rPr kumimoji="1" lang="ja-JP" altLang="en-US" smtClean="0"/>
              <a:pPr/>
              <a:t>7</a:t>
            </a:fld>
            <a:endParaRPr kumimoji="1" lang="ja-JP"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333375" y="179388"/>
            <a:ext cx="6110288" cy="576262"/>
          </a:xfrm>
          <a:ln>
            <a:solidFill>
              <a:schemeClr val="tx1"/>
            </a:solidFill>
          </a:ln>
        </p:spPr>
        <p:txBody>
          <a:bodyPr/>
          <a:lstStyle/>
          <a:p>
            <a:pPr eaLnBrk="1" hangingPunct="1"/>
            <a:r>
              <a:rPr lang="ja-JP" altLang="en-US" sz="2000" dirty="0" smtClean="0">
                <a:solidFill>
                  <a:srgbClr val="0000FF"/>
                </a:solidFill>
                <a:latin typeface="HGP創英角ﾎﾟｯﾌﾟ体" pitchFamily="50" charset="-128"/>
                <a:ea typeface="HGP創英角ﾎﾟｯﾌﾟ体" pitchFamily="50" charset="-128"/>
              </a:rPr>
              <a:t>病気や事故・災害時、就活の時、どうする？</a:t>
            </a:r>
          </a:p>
        </p:txBody>
      </p:sp>
      <p:sp>
        <p:nvSpPr>
          <p:cNvPr id="15363" name="コンテンツ プレースホルダー 2"/>
          <p:cNvSpPr>
            <a:spLocks noGrp="1"/>
          </p:cNvSpPr>
          <p:nvPr>
            <p:ph idx="1"/>
          </p:nvPr>
        </p:nvSpPr>
        <p:spPr>
          <a:xfrm>
            <a:off x="188913" y="827088"/>
            <a:ext cx="6480175" cy="1944687"/>
          </a:xfrm>
          <a:ln>
            <a:solidFill>
              <a:schemeClr val="tx1"/>
            </a:solidFill>
          </a:ln>
        </p:spPr>
        <p:txBody>
          <a:bodyPr/>
          <a:lstStyle/>
          <a:p>
            <a:pPr marL="0" indent="0" eaLnBrk="1" hangingPunct="1">
              <a:buFont typeface="Arial" charset="0"/>
              <a:buNone/>
              <a:defRPr/>
            </a:pPr>
            <a:endParaRPr lang="en-US" altLang="ja-JP" sz="1700" dirty="0" smtClean="0">
              <a:latin typeface="HGP創英角ﾎﾟｯﾌﾟ体" pitchFamily="50" charset="-128"/>
              <a:ea typeface="HGP創英角ﾎﾟｯﾌﾟ体" pitchFamily="50" charset="-128"/>
            </a:endParaRPr>
          </a:p>
          <a:p>
            <a:pPr marL="176213" indent="-176213" eaLnBrk="1" hangingPunct="1">
              <a:defRPr/>
            </a:pPr>
            <a:r>
              <a:rPr lang="ja-JP" altLang="en-US" sz="1700" dirty="0" smtClean="0">
                <a:latin typeface="HGP創英角ﾎﾟｯﾌﾟ体" pitchFamily="50" charset="-128"/>
                <a:ea typeface="HGP創英角ﾎﾟｯﾌﾟ体" pitchFamily="50" charset="-128"/>
              </a:rPr>
              <a:t>病気で無断欠席（実習開始時間になっても連絡がない）</a:t>
            </a:r>
            <a:endParaRPr lang="en-US" altLang="ja-JP" sz="1700" dirty="0" smtClean="0">
              <a:latin typeface="HGP創英角ﾎﾟｯﾌﾟ体" pitchFamily="50" charset="-128"/>
              <a:ea typeface="HGP創英角ﾎﾟｯﾌﾟ体" pitchFamily="50" charset="-128"/>
            </a:endParaRPr>
          </a:p>
          <a:p>
            <a:pPr marL="176213" indent="-176213" eaLnBrk="1" hangingPunct="1">
              <a:defRPr/>
            </a:pPr>
            <a:r>
              <a:rPr lang="ja-JP" altLang="en-US" sz="1700" dirty="0" smtClean="0">
                <a:latin typeface="HGP創英角ﾎﾟｯﾌﾟ体" pitchFamily="50" charset="-128"/>
                <a:ea typeface="HGP創英角ﾎﾟｯﾌﾟ体" pitchFamily="50" charset="-128"/>
              </a:rPr>
              <a:t>持病の悪化の為、実習続行不可能となり実習を中断した</a:t>
            </a:r>
            <a:endParaRPr lang="en-US" altLang="ja-JP" sz="1700" dirty="0" smtClean="0">
              <a:latin typeface="HGP創英角ﾎﾟｯﾌﾟ体" pitchFamily="50" charset="-128"/>
              <a:ea typeface="HGP創英角ﾎﾟｯﾌﾟ体" pitchFamily="50" charset="-128"/>
            </a:endParaRPr>
          </a:p>
          <a:p>
            <a:pPr marL="176213" indent="-176213" eaLnBrk="1" hangingPunct="1">
              <a:defRPr/>
            </a:pPr>
            <a:r>
              <a:rPr lang="ja-JP" altLang="en-US" sz="1700" dirty="0" smtClean="0">
                <a:latin typeface="HGP創英角ﾎﾟｯﾌﾟ体" pitchFamily="50" charset="-128"/>
                <a:ea typeface="HGP創英角ﾎﾟｯﾌﾟ体" pitchFamily="50" charset="-128"/>
              </a:rPr>
              <a:t>通学中に事故に巻き込まれた</a:t>
            </a:r>
            <a:endParaRPr lang="en-US" altLang="ja-JP" sz="1700" dirty="0" smtClean="0">
              <a:latin typeface="HGP創英角ﾎﾟｯﾌﾟ体" pitchFamily="50" charset="-128"/>
              <a:ea typeface="HGP創英角ﾎﾟｯﾌﾟ体" pitchFamily="50" charset="-128"/>
            </a:endParaRPr>
          </a:p>
          <a:p>
            <a:pPr marL="176213" indent="-176213" eaLnBrk="1" hangingPunct="1">
              <a:defRPr/>
            </a:pPr>
            <a:r>
              <a:rPr lang="ja-JP" altLang="en-US" sz="1700" dirty="0" smtClean="0">
                <a:latin typeface="HGP創英角ﾎﾟｯﾌﾟ体" pitchFamily="50" charset="-128"/>
                <a:ea typeface="HGP創英角ﾎﾟｯﾌﾟ体" pitchFamily="50" charset="-128"/>
              </a:rPr>
              <a:t>地震発生、台風の接近</a:t>
            </a:r>
            <a:endParaRPr lang="en-US" altLang="ja-JP" sz="1700" dirty="0" smtClean="0">
              <a:latin typeface="HGP創英角ﾎﾟｯﾌﾟ体" pitchFamily="50" charset="-128"/>
              <a:ea typeface="HGP創英角ﾎﾟｯﾌﾟ体" pitchFamily="50" charset="-128"/>
            </a:endParaRPr>
          </a:p>
          <a:p>
            <a:pPr marL="176213" indent="-176213" eaLnBrk="1" hangingPunct="1">
              <a:defRPr/>
            </a:pPr>
            <a:r>
              <a:rPr lang="ja-JP" altLang="en-US" sz="1700" dirty="0" smtClean="0">
                <a:latin typeface="HGP創英角ﾎﾟｯﾌﾟ体" pitchFamily="50" charset="-128"/>
                <a:ea typeface="HGP創英角ﾎﾟｯﾌﾟ体" pitchFamily="50" charset="-128"/>
              </a:rPr>
              <a:t>会社訪問で度重なる欠席</a:t>
            </a:r>
            <a:endParaRPr lang="en-US" altLang="ja-JP" sz="1700" dirty="0" smtClean="0">
              <a:latin typeface="HGP創英角ﾎﾟｯﾌﾟ体" pitchFamily="50" charset="-128"/>
              <a:ea typeface="HGP創英角ﾎﾟｯﾌﾟ体" pitchFamily="50" charset="-128"/>
            </a:endParaRPr>
          </a:p>
        </p:txBody>
      </p:sp>
      <p:sp>
        <p:nvSpPr>
          <p:cNvPr id="4" name="コンテンツ プレースホルダー 2"/>
          <p:cNvSpPr txBox="1">
            <a:spLocks/>
          </p:cNvSpPr>
          <p:nvPr/>
        </p:nvSpPr>
        <p:spPr>
          <a:xfrm>
            <a:off x="188913" y="2843213"/>
            <a:ext cx="6480175" cy="1008062"/>
          </a:xfrm>
          <a:prstGeom prst="rect">
            <a:avLst/>
          </a:prstGeom>
          <a:ln>
            <a:solidFill>
              <a:schemeClr val="tx1"/>
            </a:solidFill>
          </a:ln>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79388" indent="-179388" fontAlgn="auto">
              <a:spcAft>
                <a:spcPts val="0"/>
              </a:spcAft>
              <a:defRPr/>
            </a:pPr>
            <a:endParaRPr lang="en-US" altLang="ja-JP" sz="1700" dirty="0" smtClean="0">
              <a:latin typeface="HGP創英角ﾎﾟｯﾌﾟ体" pitchFamily="50" charset="-128"/>
              <a:ea typeface="HGP創英角ﾎﾟｯﾌﾟ体" pitchFamily="50" charset="-128"/>
            </a:endParaRPr>
          </a:p>
          <a:p>
            <a:pPr marL="179388" indent="-179388" fontAlgn="auto">
              <a:spcAft>
                <a:spcPts val="0"/>
              </a:spcAft>
              <a:defRPr/>
            </a:pPr>
            <a:r>
              <a:rPr lang="ja-JP" altLang="en-US" sz="1700" dirty="0" smtClean="0">
                <a:latin typeface="HGP創英角ﾎﾟｯﾌﾟ体" pitchFamily="50" charset="-128"/>
                <a:ea typeface="HGP創英角ﾎﾟｯﾌﾟ体" pitchFamily="50" charset="-128"/>
              </a:rPr>
              <a:t>病欠や体調変化時</a:t>
            </a:r>
            <a:r>
              <a:rPr lang="ja-JP" altLang="en-US" sz="1700" dirty="0">
                <a:latin typeface="HGP創英角ﾎﾟｯﾌﾟ体" pitchFamily="50" charset="-128"/>
                <a:ea typeface="HGP創英角ﾎﾟｯﾌﾟ体" pitchFamily="50" charset="-128"/>
              </a:rPr>
              <a:t>の</a:t>
            </a:r>
            <a:r>
              <a:rPr lang="ja-JP" altLang="en-US" sz="1700" dirty="0" smtClean="0">
                <a:latin typeface="HGP創英角ﾎﾟｯﾌﾟ体" pitchFamily="50" charset="-128"/>
                <a:ea typeface="HGP創英角ﾎﾟｯﾌﾟ体" pitchFamily="50" charset="-128"/>
              </a:rPr>
              <a:t>対応策を説明していない</a:t>
            </a:r>
            <a:endParaRPr lang="en-US" altLang="ja-JP" sz="1700" dirty="0" smtClean="0">
              <a:latin typeface="HGP創英角ﾎﾟｯﾌﾟ体" pitchFamily="50" charset="-128"/>
              <a:ea typeface="HGP創英角ﾎﾟｯﾌﾟ体" pitchFamily="50" charset="-128"/>
            </a:endParaRPr>
          </a:p>
          <a:p>
            <a:pPr marL="179388" indent="-179388" fontAlgn="auto">
              <a:spcAft>
                <a:spcPts val="0"/>
              </a:spcAft>
              <a:defRPr/>
            </a:pPr>
            <a:r>
              <a:rPr lang="ja-JP" altLang="en-US" sz="1700" dirty="0" smtClean="0">
                <a:latin typeface="HGP創英角ﾎﾟｯﾌﾟ体" pitchFamily="50" charset="-128"/>
                <a:ea typeface="HGP創英角ﾎﾟｯﾌﾟ体" pitchFamily="50" charset="-128"/>
              </a:rPr>
              <a:t>トラブル発生時の対応策を説明していない</a:t>
            </a:r>
            <a:endParaRPr lang="en-US" altLang="ja-JP" sz="1700" dirty="0" smtClean="0">
              <a:latin typeface="HGP創英角ﾎﾟｯﾌﾟ体" pitchFamily="50" charset="-128"/>
              <a:ea typeface="HGP創英角ﾎﾟｯﾌﾟ体" pitchFamily="50" charset="-128"/>
            </a:endParaRPr>
          </a:p>
          <a:p>
            <a:pPr marL="179388" indent="-179388" fontAlgn="auto">
              <a:spcAft>
                <a:spcPts val="0"/>
              </a:spcAft>
              <a:defRPr/>
            </a:pPr>
            <a:endParaRPr lang="en-US" altLang="ja-JP" sz="1700" dirty="0" smtClean="0">
              <a:latin typeface="HGP創英角ﾎﾟｯﾌﾟ体" pitchFamily="50" charset="-128"/>
              <a:ea typeface="HGP創英角ﾎﾟｯﾌﾟ体" pitchFamily="50" charset="-128"/>
            </a:endParaRPr>
          </a:p>
          <a:p>
            <a:pPr fontAlgn="auto">
              <a:spcAft>
                <a:spcPts val="0"/>
              </a:spcAft>
              <a:defRPr/>
            </a:pPr>
            <a:endParaRPr lang="en-US" altLang="ja-JP" sz="1700" dirty="0" smtClean="0">
              <a:latin typeface="HGP創英角ﾎﾟｯﾌﾟ体" pitchFamily="50" charset="-128"/>
              <a:ea typeface="HGP創英角ﾎﾟｯﾌﾟ体" pitchFamily="50" charset="-128"/>
            </a:endParaRPr>
          </a:p>
        </p:txBody>
      </p:sp>
      <p:sp>
        <p:nvSpPr>
          <p:cNvPr id="6150" name="コンテンツ プレースホルダー 2"/>
          <p:cNvSpPr txBox="1">
            <a:spLocks/>
          </p:cNvSpPr>
          <p:nvPr/>
        </p:nvSpPr>
        <p:spPr bwMode="auto">
          <a:xfrm>
            <a:off x="175265" y="3978892"/>
            <a:ext cx="6480175" cy="5040313"/>
          </a:xfrm>
          <a:prstGeom prst="rect">
            <a:avLst/>
          </a:prstGeom>
          <a:noFill/>
          <a:ln w="9525">
            <a:solidFill>
              <a:schemeClr val="tx1"/>
            </a:solidFill>
            <a:miter lim="800000"/>
            <a:headEnd/>
            <a:tailEnd/>
          </a:ln>
        </p:spPr>
        <p:txBody>
          <a:bodyPr>
            <a:normAutofit lnSpcReduction="10000"/>
          </a:bodyPr>
          <a:lstStyle/>
          <a:p>
            <a:pPr marL="179388" indent="-179388">
              <a:spcBef>
                <a:spcPct val="20000"/>
              </a:spcBef>
              <a:buFont typeface="Arial" pitchFamily="34" charset="0"/>
              <a:buChar char="•"/>
              <a:defRPr/>
            </a:pP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latin typeface="HGP創英角ﾎﾟｯﾌﾟ体" pitchFamily="50" charset="-128"/>
                <a:ea typeface="HGP創英角ﾎﾟｯﾌﾟ体" pitchFamily="50" charset="-128"/>
              </a:rPr>
              <a:t>実習開始</a:t>
            </a:r>
            <a:r>
              <a:rPr lang="ja-JP" altLang="en-US" dirty="0" smtClean="0">
                <a:latin typeface="HGP創英角ﾎﾟｯﾌﾟ体" pitchFamily="50" charset="-128"/>
                <a:ea typeface="HGP創英角ﾎﾟｯﾌﾟ体" pitchFamily="50" charset="-128"/>
              </a:rPr>
              <a:t>時に、緊急連絡先や緊急時の薬局内のルール</a:t>
            </a:r>
            <a:r>
              <a:rPr lang="ja-JP" altLang="en-US" dirty="0">
                <a:latin typeface="HGP創英角ﾎﾟｯﾌﾟ体" pitchFamily="50" charset="-128"/>
                <a:ea typeface="HGP創英角ﾎﾟｯﾌﾟ体" pitchFamily="50" charset="-128"/>
              </a:rPr>
              <a:t>を説明しておくこと</a:t>
            </a: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latin typeface="HGP創英角ﾎﾟｯﾌﾟ体" pitchFamily="50" charset="-128"/>
                <a:ea typeface="HGP創英角ﾎﾟｯﾌﾟ体" pitchFamily="50" charset="-128"/>
              </a:rPr>
              <a:t>持病を申告するかしないかは、本人の自由</a:t>
            </a:r>
            <a:r>
              <a:rPr lang="ja-JP" altLang="en-US" dirty="0" smtClean="0">
                <a:latin typeface="HGP創英角ﾎﾟｯﾌﾟ体" pitchFamily="50" charset="-128"/>
                <a:ea typeface="HGP創英角ﾎﾟｯﾌﾟ体" pitchFamily="50" charset="-128"/>
              </a:rPr>
              <a:t>意志だが、</a:t>
            </a:r>
            <a:r>
              <a:rPr lang="ja-JP" altLang="en-US" dirty="0">
                <a:latin typeface="HGP創英角ﾎﾟｯﾌﾟ体" pitchFamily="50" charset="-128"/>
                <a:ea typeface="HGP創英角ﾎﾟｯﾌﾟ体" pitchFamily="50" charset="-128"/>
              </a:rPr>
              <a:t>告知せず不幸にも持病が悪化した場合は、実務実習中止となる</a:t>
            </a:r>
            <a:r>
              <a:rPr lang="ja-JP" altLang="en-US" dirty="0" smtClean="0">
                <a:latin typeface="HGP創英角ﾎﾟｯﾌﾟ体" pitchFamily="50" charset="-128"/>
                <a:ea typeface="HGP創英角ﾎﾟｯﾌﾟ体" pitchFamily="50" charset="-128"/>
              </a:rPr>
              <a:t>ことを説明</a:t>
            </a:r>
            <a:r>
              <a:rPr lang="ja-JP" altLang="en-US" dirty="0">
                <a:latin typeface="HGP創英角ﾎﾟｯﾌﾟ体" pitchFamily="50" charset="-128"/>
                <a:ea typeface="HGP創英角ﾎﾟｯﾌﾟ体" pitchFamily="50" charset="-128"/>
              </a:rPr>
              <a:t>する</a:t>
            </a:r>
            <a:r>
              <a:rPr lang="ja-JP" altLang="en-US" dirty="0" smtClean="0">
                <a:latin typeface="HGP創英角ﾎﾟｯﾌﾟ体" pitchFamily="50" charset="-128"/>
                <a:ea typeface="HGP創英角ﾎﾟｯﾌﾟ体" pitchFamily="50" charset="-128"/>
              </a:rPr>
              <a:t>こと</a:t>
            </a:r>
            <a:endParaRPr lang="en-US" altLang="ja-JP" dirty="0">
              <a:latin typeface="HGP創英角ﾎﾟｯﾌﾟ体" pitchFamily="50" charset="-128"/>
              <a:ea typeface="HGP創英角ﾎﾟｯﾌﾟ体" pitchFamily="50" charset="-128"/>
            </a:endParaRPr>
          </a:p>
          <a:p>
            <a:pPr marL="179388" indent="-179388">
              <a:spcBef>
                <a:spcPct val="20000"/>
              </a:spcBef>
              <a:buFont typeface="Arial" pitchFamily="34" charset="0"/>
              <a:buChar char="•"/>
              <a:defRPr/>
            </a:pPr>
            <a:r>
              <a:rPr lang="ja-JP" altLang="en-US" dirty="0">
                <a:latin typeface="HGP創英角ﾎﾟｯﾌﾟ体" pitchFamily="50" charset="-128"/>
                <a:ea typeface="HGP創英角ﾎﾟｯﾌﾟ体" pitchFamily="50" charset="-128"/>
              </a:rPr>
              <a:t>特に自家用車・バイク等公共交通機関以外の利用による場合、近隣への迷惑駐車、騒音被害等も苦情に繋がることを理解させておくこと</a:t>
            </a:r>
            <a:endParaRPr lang="en-US" altLang="ja-JP" dirty="0">
              <a:latin typeface="HGP創英角ﾎﾟｯﾌﾟ体" pitchFamily="50" charset="-128"/>
              <a:ea typeface="HGP創英角ﾎﾟｯﾌﾟ体" pitchFamily="50" charset="-128"/>
            </a:endParaRPr>
          </a:p>
          <a:p>
            <a:pPr marL="179388" indent="-179388">
              <a:spcBef>
                <a:spcPct val="20000"/>
              </a:spcBef>
              <a:defRPr/>
            </a:pPr>
            <a:r>
              <a:rPr lang="ja-JP" altLang="en-US" dirty="0">
                <a:latin typeface="HGP創英角ﾎﾟｯﾌﾟ体" pitchFamily="50" charset="-128"/>
                <a:ea typeface="HGP創英角ﾎﾟｯﾌﾟ体" pitchFamily="50" charset="-128"/>
              </a:rPr>
              <a:t>例）天災の場合</a:t>
            </a:r>
            <a:endParaRPr lang="en-US" altLang="ja-JP" dirty="0">
              <a:latin typeface="HGP創英角ﾎﾟｯﾌﾟ体" pitchFamily="50" charset="-128"/>
              <a:ea typeface="HGP創英角ﾎﾟｯﾌﾟ体" pitchFamily="50" charset="-128"/>
            </a:endParaRPr>
          </a:p>
          <a:p>
            <a:pPr marL="742950" lvl="1" indent="-285750">
              <a:spcBef>
                <a:spcPct val="20000"/>
              </a:spcBef>
              <a:buFont typeface="Wingdings" pitchFamily="2" charset="2"/>
              <a:buChar char="Ø"/>
              <a:defRPr/>
            </a:pPr>
            <a:r>
              <a:rPr lang="ja-JP" altLang="en-US" dirty="0">
                <a:latin typeface="HGP創英角ﾎﾟｯﾌﾟ体" pitchFamily="50" charset="-128"/>
                <a:ea typeface="HGP創英角ﾎﾟｯﾌﾟ体" pitchFamily="50" charset="-128"/>
              </a:rPr>
              <a:t>実習中であれば、指導薬剤師が指示する</a:t>
            </a:r>
            <a:endParaRPr lang="en-US" altLang="ja-JP" dirty="0">
              <a:latin typeface="HGP創英角ﾎﾟｯﾌﾟ体" pitchFamily="50" charset="-128"/>
              <a:ea typeface="HGP創英角ﾎﾟｯﾌﾟ体" pitchFamily="50" charset="-128"/>
            </a:endParaRPr>
          </a:p>
          <a:p>
            <a:pPr marL="742950" lvl="1" indent="-285750">
              <a:spcBef>
                <a:spcPct val="20000"/>
              </a:spcBef>
              <a:buFont typeface="Wingdings" pitchFamily="2" charset="2"/>
              <a:buChar char="Ø"/>
              <a:defRPr/>
            </a:pPr>
            <a:r>
              <a:rPr lang="ja-JP" altLang="en-US" dirty="0">
                <a:latin typeface="HGP創英角ﾎﾟｯﾌﾟ体" pitchFamily="50" charset="-128"/>
                <a:ea typeface="HGP創英角ﾎﾟｯﾌﾟ体" pitchFamily="50" charset="-128"/>
              </a:rPr>
              <a:t>台風など予測出来る場合は、大学の指示に基づく</a:t>
            </a:r>
            <a:endParaRPr lang="en-US" altLang="ja-JP" dirty="0">
              <a:latin typeface="HGP創英角ﾎﾟｯﾌﾟ体" pitchFamily="50" charset="-128"/>
              <a:ea typeface="HGP創英角ﾎﾟｯﾌﾟ体" pitchFamily="50" charset="-128"/>
            </a:endParaRPr>
          </a:p>
          <a:p>
            <a:pPr marL="742950" lvl="1" indent="-285750">
              <a:spcBef>
                <a:spcPct val="20000"/>
              </a:spcBef>
              <a:buFont typeface="Wingdings" pitchFamily="2" charset="2"/>
              <a:buChar char="Ø"/>
              <a:defRPr/>
            </a:pPr>
            <a:r>
              <a:rPr lang="ja-JP" altLang="en-US" dirty="0">
                <a:latin typeface="HGP創英角ﾎﾟｯﾌﾟ体" pitchFamily="50" charset="-128"/>
                <a:ea typeface="HGP創英角ﾎﾟｯﾌﾟ体" pitchFamily="50" charset="-128"/>
              </a:rPr>
              <a:t>決して自己判断で行動させないこと（無理な帰宅は事故のもと）</a:t>
            </a:r>
            <a:endParaRPr lang="en-US" altLang="ja-JP" dirty="0">
              <a:latin typeface="HGP創英角ﾎﾟｯﾌﾟ体" pitchFamily="50" charset="-128"/>
              <a:ea typeface="HGP創英角ﾎﾟｯﾌﾟ体" pitchFamily="50" charset="-128"/>
            </a:endParaRPr>
          </a:p>
          <a:p>
            <a:pPr marL="285750" indent="-285750">
              <a:spcBef>
                <a:spcPct val="20000"/>
              </a:spcBef>
              <a:defRPr/>
            </a:pPr>
            <a:r>
              <a:rPr lang="ja-JP" altLang="en-US" dirty="0">
                <a:latin typeface="HGP創英角ﾎﾟｯﾌﾟ体" pitchFamily="50" charset="-128"/>
                <a:ea typeface="HGP創英角ﾎﾟｯﾌﾟ体" pitchFamily="50" charset="-128"/>
              </a:rPr>
              <a:t>例）事故の</a:t>
            </a:r>
            <a:r>
              <a:rPr lang="ja-JP" altLang="en-US" dirty="0" smtClean="0">
                <a:latin typeface="HGP創英角ﾎﾟｯﾌﾟ体" pitchFamily="50" charset="-128"/>
                <a:ea typeface="HGP創英角ﾎﾟｯﾌﾟ体" pitchFamily="50" charset="-128"/>
              </a:rPr>
              <a:t>場合、必ず</a:t>
            </a:r>
            <a:r>
              <a:rPr lang="ja-JP" altLang="en-US" dirty="0">
                <a:latin typeface="HGP創英角ﾎﾟｯﾌﾟ体" pitchFamily="50" charset="-128"/>
                <a:ea typeface="HGP創英角ﾎﾟｯﾌﾟ体" pitchFamily="50" charset="-128"/>
              </a:rPr>
              <a:t>連絡させるように指示する</a:t>
            </a:r>
            <a:endParaRPr lang="en-US" altLang="ja-JP" dirty="0">
              <a:latin typeface="HGP創英角ﾎﾟｯﾌﾟ体" pitchFamily="50" charset="-128"/>
              <a:ea typeface="HGP創英角ﾎﾟｯﾌﾟ体" pitchFamily="50" charset="-128"/>
            </a:endParaRPr>
          </a:p>
          <a:p>
            <a:pPr marL="742950" lvl="1" indent="-285750">
              <a:spcBef>
                <a:spcPct val="20000"/>
              </a:spcBef>
              <a:buFont typeface="Wingdings" pitchFamily="2" charset="2"/>
              <a:buChar char="Ø"/>
              <a:defRPr/>
            </a:pPr>
            <a:r>
              <a:rPr lang="ja-JP" altLang="en-US" dirty="0">
                <a:latin typeface="HGP創英角ﾎﾟｯﾌﾟ体" pitchFamily="50" charset="-128"/>
                <a:ea typeface="HGP創英角ﾎﾟｯﾌﾟ体" pitchFamily="50" charset="-128"/>
              </a:rPr>
              <a:t>軽微な事故の</a:t>
            </a:r>
            <a:r>
              <a:rPr lang="ja-JP" altLang="en-US" dirty="0" smtClean="0">
                <a:latin typeface="HGP創英角ﾎﾟｯﾌﾟ体" pitchFamily="50" charset="-128"/>
                <a:ea typeface="HGP創英角ﾎﾟｯﾌﾟ体" pitchFamily="50" charset="-128"/>
              </a:rPr>
              <a:t>場合、５Ｗ１Ｈ</a:t>
            </a:r>
            <a:r>
              <a:rPr lang="ja-JP" altLang="en-US" dirty="0">
                <a:latin typeface="HGP創英角ﾎﾟｯﾌﾟ体" pitchFamily="50" charset="-128"/>
                <a:ea typeface="HGP創英角ﾎﾟｯﾌﾟ体" pitchFamily="50" charset="-128"/>
              </a:rPr>
              <a:t>で要点を報告させる</a:t>
            </a:r>
            <a:endParaRPr lang="en-US" altLang="ja-JP" dirty="0">
              <a:latin typeface="HGP創英角ﾎﾟｯﾌﾟ体" pitchFamily="50" charset="-128"/>
              <a:ea typeface="HGP創英角ﾎﾟｯﾌﾟ体" pitchFamily="50" charset="-128"/>
            </a:endParaRPr>
          </a:p>
          <a:p>
            <a:pPr marL="742950" lvl="1" indent="-285750">
              <a:spcBef>
                <a:spcPct val="20000"/>
              </a:spcBef>
              <a:buFont typeface="Wingdings" pitchFamily="2" charset="2"/>
              <a:buChar char="Ø"/>
              <a:defRPr/>
            </a:pPr>
            <a:r>
              <a:rPr lang="ja-JP" altLang="en-US" dirty="0">
                <a:latin typeface="HGP創英角ﾎﾟｯﾌﾟ体" pitchFamily="50" charset="-128"/>
                <a:ea typeface="HGP創英角ﾎﾟｯﾌﾟ体" pitchFamily="50" charset="-128"/>
              </a:rPr>
              <a:t>大事故に巻き込まれた</a:t>
            </a:r>
            <a:r>
              <a:rPr lang="ja-JP" altLang="en-US" dirty="0" smtClean="0">
                <a:latin typeface="HGP創英角ﾎﾟｯﾌﾟ体" pitchFamily="50" charset="-128"/>
                <a:ea typeface="HGP創英角ﾎﾟｯﾌﾟ体" pitchFamily="50" charset="-128"/>
              </a:rPr>
              <a:t>場合、大学</a:t>
            </a:r>
            <a:r>
              <a:rPr lang="ja-JP" altLang="en-US" dirty="0">
                <a:latin typeface="HGP創英角ﾎﾟｯﾌﾟ体" pitchFamily="50" charset="-128"/>
                <a:ea typeface="HGP創英角ﾎﾟｯﾌﾟ体" pitchFamily="50" charset="-128"/>
              </a:rPr>
              <a:t>のマニュアルに</a:t>
            </a:r>
            <a:r>
              <a:rPr lang="ja-JP" altLang="en-US" dirty="0" smtClean="0">
                <a:latin typeface="HGP創英角ﾎﾟｯﾌﾟ体" pitchFamily="50" charset="-128"/>
                <a:ea typeface="HGP創英角ﾎﾟｯﾌﾟ体" pitchFamily="50" charset="-128"/>
              </a:rPr>
              <a:t>従う</a:t>
            </a:r>
            <a:endParaRPr lang="en-US" altLang="ja-JP" dirty="0">
              <a:latin typeface="HGP創英角ﾎﾟｯﾌﾟ体" pitchFamily="50" charset="-128"/>
              <a:ea typeface="HGP創英角ﾎﾟｯﾌﾟ体" pitchFamily="50" charset="-128"/>
            </a:endParaRPr>
          </a:p>
        </p:txBody>
      </p:sp>
      <p:sp>
        <p:nvSpPr>
          <p:cNvPr id="7" name="正方形/長方形 6"/>
          <p:cNvSpPr/>
          <p:nvPr/>
        </p:nvSpPr>
        <p:spPr>
          <a:xfrm>
            <a:off x="333375" y="755650"/>
            <a:ext cx="1943100" cy="4318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buFont typeface="Arial" charset="0"/>
              <a:buNone/>
              <a:defRPr/>
            </a:pPr>
            <a:r>
              <a:rPr lang="ja-JP" altLang="en-US" dirty="0">
                <a:latin typeface="HGP創英角ﾎﾟｯﾌﾟ体" pitchFamily="50" charset="-128"/>
                <a:ea typeface="HGP創英角ﾎﾟｯﾌﾟ体" pitchFamily="50" charset="-128"/>
              </a:rPr>
              <a:t>事　　例</a:t>
            </a:r>
            <a:endParaRPr lang="en-US" altLang="ja-JP" dirty="0">
              <a:latin typeface="HGP創英角ﾎﾟｯﾌﾟ体" pitchFamily="50" charset="-128"/>
              <a:ea typeface="HGP創英角ﾎﾟｯﾌﾟ体" pitchFamily="50" charset="-128"/>
            </a:endParaRPr>
          </a:p>
        </p:txBody>
      </p:sp>
      <p:sp>
        <p:nvSpPr>
          <p:cNvPr id="8" name="正方形/長方形 7"/>
          <p:cNvSpPr/>
          <p:nvPr/>
        </p:nvSpPr>
        <p:spPr>
          <a:xfrm>
            <a:off x="333375" y="3851275"/>
            <a:ext cx="2016125" cy="431800"/>
          </a:xfrm>
          <a:prstGeom prst="rect">
            <a:avLst/>
          </a:prstGeom>
        </p:spPr>
        <p:style>
          <a:lnRef idx="1">
            <a:schemeClr val="accent4"/>
          </a:lnRef>
          <a:fillRef idx="3">
            <a:schemeClr val="accent4"/>
          </a:fillRef>
          <a:effectRef idx="2">
            <a:schemeClr val="accent4"/>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どうすればよい？</a:t>
            </a:r>
            <a:endParaRPr lang="en-US" altLang="ja-JP" dirty="0">
              <a:latin typeface="HGP創英角ﾎﾟｯﾌﾟ体" pitchFamily="50" charset="-128"/>
              <a:ea typeface="HGP創英角ﾎﾟｯﾌﾟ体" pitchFamily="50" charset="-128"/>
            </a:endParaRPr>
          </a:p>
        </p:txBody>
      </p:sp>
      <p:sp>
        <p:nvSpPr>
          <p:cNvPr id="9" name="正方形/長方形 8"/>
          <p:cNvSpPr/>
          <p:nvPr/>
        </p:nvSpPr>
        <p:spPr>
          <a:xfrm>
            <a:off x="333375" y="2771775"/>
            <a:ext cx="2016125" cy="431800"/>
          </a:xfrm>
          <a:prstGeom prst="rect">
            <a:avLst/>
          </a:prstGeom>
        </p:spPr>
        <p:style>
          <a:lnRef idx="1">
            <a:schemeClr val="accent6"/>
          </a:lnRef>
          <a:fillRef idx="3">
            <a:schemeClr val="accent6"/>
          </a:fillRef>
          <a:effectRef idx="2">
            <a:schemeClr val="accent6"/>
          </a:effectRef>
          <a:fontRef idx="minor">
            <a:schemeClr val="lt1"/>
          </a:fontRef>
        </p:style>
        <p:txBody>
          <a:bodyPr anchor="ctr"/>
          <a:lstStyle/>
          <a:p>
            <a:pPr algn="ctr">
              <a:spcBef>
                <a:spcPct val="20000"/>
              </a:spcBef>
              <a:buFont typeface="Arial" charset="0"/>
              <a:buNone/>
              <a:defRPr/>
            </a:pPr>
            <a:r>
              <a:rPr lang="ja-JP" altLang="en-US" dirty="0">
                <a:latin typeface="HGP創英角ﾎﾟｯﾌﾟ体" pitchFamily="50" charset="-128"/>
                <a:ea typeface="HGP創英角ﾎﾟｯﾌﾟ体" pitchFamily="50" charset="-128"/>
              </a:rPr>
              <a:t>なぜ起こったか？</a:t>
            </a:r>
            <a:endParaRPr lang="en-US" altLang="ja-JP" dirty="0">
              <a:latin typeface="HGP創英角ﾎﾟｯﾌﾟ体" pitchFamily="50" charset="-128"/>
              <a:ea typeface="HGP創英角ﾎﾟｯﾌﾟ体" pitchFamily="50" charset="-128"/>
            </a:endParaRPr>
          </a:p>
        </p:txBody>
      </p:sp>
      <p:sp>
        <p:nvSpPr>
          <p:cNvPr id="2" name="スライド番号プレースホルダー 1"/>
          <p:cNvSpPr>
            <a:spLocks noGrp="1"/>
          </p:cNvSpPr>
          <p:nvPr>
            <p:ph type="sldNum" sz="quarter" idx="12"/>
          </p:nvPr>
        </p:nvSpPr>
        <p:spPr/>
        <p:txBody>
          <a:bodyPr/>
          <a:lstStyle/>
          <a:p>
            <a:fld id="{56B15A65-A2A3-4C19-B5F7-2591687F910A}" type="slidenum">
              <a:rPr kumimoji="1" lang="ja-JP" altLang="en-US" smtClean="0"/>
              <a:pPr/>
              <a:t>8</a:t>
            </a:fld>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060848" y="323528"/>
            <a:ext cx="2520280" cy="677424"/>
          </a:xfrm>
          <a:solidFill>
            <a:srgbClr val="C0F5AD"/>
          </a:solidFill>
          <a:ln>
            <a:solidFill>
              <a:schemeClr val="tx1"/>
            </a:solidFill>
          </a:ln>
        </p:spPr>
        <p:txBody>
          <a:bodyPr>
            <a:normAutofit/>
          </a:bodyPr>
          <a:lstStyle/>
          <a:p>
            <a:r>
              <a:rPr kumimoji="1" lang="ja-JP" altLang="en-US" sz="3200" dirty="0" smtClean="0">
                <a:latin typeface="HGP創英角ﾎﾟｯﾌﾟ体" pitchFamily="50" charset="-128"/>
                <a:ea typeface="HGP創英角ﾎﾟｯﾌﾟ体" pitchFamily="50" charset="-128"/>
              </a:rPr>
              <a:t>チェックリスト</a:t>
            </a:r>
            <a:endParaRPr kumimoji="1" lang="ja-JP" altLang="en-US" sz="3200" dirty="0">
              <a:latin typeface="HGP創英角ﾎﾟｯﾌﾟ体" pitchFamily="50" charset="-128"/>
              <a:ea typeface="HGP創英角ﾎﾟｯﾌﾟ体" pitchFamily="50" charset="-128"/>
            </a:endParaRPr>
          </a:p>
        </p:txBody>
      </p:sp>
      <p:sp>
        <p:nvSpPr>
          <p:cNvPr id="4" name="テキスト ボックス 3"/>
          <p:cNvSpPr txBox="1"/>
          <p:nvPr/>
        </p:nvSpPr>
        <p:spPr>
          <a:xfrm>
            <a:off x="620688" y="1259632"/>
            <a:ext cx="5832648" cy="1728192"/>
          </a:xfrm>
          <a:prstGeom prst="rect">
            <a:avLst/>
          </a:prstGeom>
          <a:noFill/>
        </p:spPr>
        <p:txBody>
          <a:bodyPr wrap="square" rtlCol="0">
            <a:normAutofit/>
          </a:bodyPr>
          <a:lstStyle/>
          <a:p>
            <a:pPr lvl="0">
              <a:lnSpc>
                <a:spcPct val="150000"/>
              </a:lnSpc>
            </a:pPr>
            <a:r>
              <a:rPr lang="ja-JP" altLang="ja-JP" sz="2000" dirty="0" smtClean="0">
                <a:solidFill>
                  <a:srgbClr val="000000"/>
                </a:solidFill>
                <a:latin typeface="HGP創英角ﾎﾟｯﾌﾟ体" pitchFamily="50" charset="-128"/>
                <a:ea typeface="HGP創英角ﾎﾟｯﾌﾟ体" pitchFamily="50" charset="-128"/>
                <a:cs typeface="ＭＳ Ｐゴシック" pitchFamily="50" charset="-128"/>
              </a:rPr>
              <a:t>今回の実習で知り得た</a:t>
            </a:r>
            <a:r>
              <a:rPr lang="ja-JP" altLang="en-US" sz="2000" dirty="0" smtClean="0">
                <a:solidFill>
                  <a:srgbClr val="000000"/>
                </a:solidFill>
                <a:latin typeface="HGP創英角ﾎﾟｯﾌﾟ体" pitchFamily="50" charset="-128"/>
                <a:ea typeface="HGP創英角ﾎﾟｯﾌﾟ体" pitchFamily="50" charset="-128"/>
                <a:cs typeface="ＭＳ Ｐゴシック" pitchFamily="50" charset="-128"/>
              </a:rPr>
              <a:t>学</a:t>
            </a:r>
            <a:r>
              <a:rPr lang="ja-JP" altLang="ja-JP" sz="2000" dirty="0" smtClean="0">
                <a:solidFill>
                  <a:srgbClr val="000000"/>
                </a:solidFill>
                <a:latin typeface="HGP創英角ﾎﾟｯﾌﾟ体" pitchFamily="50" charset="-128"/>
                <a:ea typeface="HGP創英角ﾎﾟｯﾌﾟ体" pitchFamily="50" charset="-128"/>
                <a:cs typeface="ＭＳ Ｐゴシック" pitchFamily="50" charset="-128"/>
              </a:rPr>
              <a:t>生の個人情報（連絡先、履歴など）は、実習に関係なく使用したり、第三者に漏らしたりはしません。</a:t>
            </a:r>
            <a:endParaRPr lang="ja-JP" altLang="ja-JP" sz="2000" dirty="0" smtClean="0">
              <a:latin typeface="Arial" pitchFamily="34" charset="0"/>
              <a:ea typeface="ＭＳ Ｐゴシック" pitchFamily="50" charset="-128"/>
              <a:cs typeface="ＭＳ Ｐゴシック" pitchFamily="50" charset="-128"/>
            </a:endParaRPr>
          </a:p>
          <a:p>
            <a:endParaRPr lang="ja-JP" altLang="ja-JP" sz="2000" dirty="0">
              <a:latin typeface="Arial" pitchFamily="34" charset="0"/>
              <a:ea typeface="ＭＳ Ｐゴシック" pitchFamily="50" charset="-128"/>
              <a:cs typeface="ＭＳ Ｐゴシック" pitchFamily="50" charset="-128"/>
            </a:endParaRPr>
          </a:p>
          <a:p>
            <a:pPr lvl="0"/>
            <a:endParaRPr lang="ja-JP" altLang="ja-JP" sz="2000" dirty="0">
              <a:latin typeface="Arial" pitchFamily="34" charset="0"/>
              <a:ea typeface="ＭＳ Ｐゴシック" pitchFamily="50" charset="-128"/>
              <a:cs typeface="ＭＳ Ｐゴシック" pitchFamily="50" charset="-128"/>
            </a:endParaRPr>
          </a:p>
          <a:p>
            <a:endParaRPr kumimoji="1" lang="ja-JP" altLang="en-US" sz="2000" dirty="0"/>
          </a:p>
        </p:txBody>
      </p:sp>
      <p:sp>
        <p:nvSpPr>
          <p:cNvPr id="5" name="テキスト ボックス 4"/>
          <p:cNvSpPr txBox="1"/>
          <p:nvPr/>
        </p:nvSpPr>
        <p:spPr>
          <a:xfrm>
            <a:off x="620688" y="3001865"/>
            <a:ext cx="5832648" cy="1728192"/>
          </a:xfrm>
          <a:prstGeom prst="rect">
            <a:avLst/>
          </a:prstGeom>
          <a:noFill/>
        </p:spPr>
        <p:txBody>
          <a:bodyPr wrap="square" rtlCol="0">
            <a:normAutofit/>
          </a:bodyPr>
          <a:lstStyle/>
          <a:p>
            <a:pPr lvl="0">
              <a:lnSpc>
                <a:spcPct val="150000"/>
              </a:lnSpc>
            </a:pPr>
            <a:r>
              <a:rPr lang="ja-JP" altLang="en-US" sz="2000" dirty="0">
                <a:solidFill>
                  <a:srgbClr val="000000"/>
                </a:solidFill>
                <a:latin typeface="HGP創英角ﾎﾟｯﾌﾟ体" pitchFamily="50" charset="-128"/>
                <a:ea typeface="HGP創英角ﾎﾟｯﾌﾟ体" pitchFamily="50" charset="-128"/>
                <a:cs typeface="ＭＳ Ｐゴシック" pitchFamily="50" charset="-128"/>
              </a:rPr>
              <a:t>スケジュールの変更や指導薬剤師の変更並びに他の実習施設での学習については、早めに学生及び</a:t>
            </a:r>
            <a:r>
              <a:rPr lang="ja-JP" altLang="en-US" sz="2000" dirty="0" smtClean="0">
                <a:solidFill>
                  <a:srgbClr val="000000"/>
                </a:solidFill>
                <a:latin typeface="HGP創英角ﾎﾟｯﾌﾟ体" pitchFamily="50" charset="-128"/>
                <a:ea typeface="HGP創英角ﾎﾟｯﾌﾟ体" pitchFamily="50" charset="-128"/>
                <a:cs typeface="ＭＳ Ｐゴシック" pitchFamily="50" charset="-128"/>
              </a:rPr>
              <a:t>担当教員</a:t>
            </a:r>
            <a:r>
              <a:rPr lang="ja-JP" altLang="en-US" sz="2000" dirty="0">
                <a:solidFill>
                  <a:srgbClr val="000000"/>
                </a:solidFill>
                <a:latin typeface="HGP創英角ﾎﾟｯﾌﾟ体" pitchFamily="50" charset="-128"/>
                <a:ea typeface="HGP創英角ﾎﾟｯﾌﾟ体" pitchFamily="50" charset="-128"/>
                <a:cs typeface="ＭＳ Ｐゴシック" pitchFamily="50" charset="-128"/>
              </a:rPr>
              <a:t>に連絡します</a:t>
            </a:r>
            <a:r>
              <a:rPr lang="ja-JP" altLang="en-US" sz="2000" dirty="0" smtClean="0">
                <a:solidFill>
                  <a:srgbClr val="000000"/>
                </a:solidFill>
                <a:latin typeface="HGP創英角ﾎﾟｯﾌﾟ体" pitchFamily="50" charset="-128"/>
                <a:ea typeface="HGP創英角ﾎﾟｯﾌﾟ体" pitchFamily="50" charset="-128"/>
                <a:cs typeface="ＭＳ Ｐゴシック" pitchFamily="50" charset="-128"/>
              </a:rPr>
              <a:t>。</a:t>
            </a:r>
            <a:endParaRPr lang="ja-JP" altLang="en-US" sz="2000" dirty="0">
              <a:solidFill>
                <a:srgbClr val="000000"/>
              </a:solidFill>
              <a:latin typeface="HGP創英角ﾎﾟｯﾌﾟ体" pitchFamily="50" charset="-128"/>
              <a:ea typeface="HGP創英角ﾎﾟｯﾌﾟ体" pitchFamily="50" charset="-128"/>
              <a:cs typeface="ＭＳ Ｐゴシック" pitchFamily="50" charset="-128"/>
            </a:endParaRPr>
          </a:p>
          <a:p>
            <a:pPr lvl="0">
              <a:lnSpc>
                <a:spcPct val="150000"/>
              </a:lnSpc>
            </a:pPr>
            <a:endParaRPr lang="ja-JP" altLang="ja-JP" sz="2000" dirty="0">
              <a:latin typeface="Arial" pitchFamily="34" charset="0"/>
              <a:ea typeface="ＭＳ Ｐゴシック" pitchFamily="50" charset="-128"/>
              <a:cs typeface="ＭＳ Ｐゴシック" pitchFamily="50" charset="-128"/>
            </a:endParaRPr>
          </a:p>
          <a:p>
            <a:pPr lvl="0"/>
            <a:endParaRPr lang="ja-JP" altLang="ja-JP" sz="2000" dirty="0">
              <a:latin typeface="Arial" pitchFamily="34" charset="0"/>
              <a:ea typeface="ＭＳ Ｐゴシック" pitchFamily="50" charset="-128"/>
              <a:cs typeface="ＭＳ Ｐゴシック" pitchFamily="50" charset="-128"/>
            </a:endParaRPr>
          </a:p>
          <a:p>
            <a:endParaRPr kumimoji="1" lang="ja-JP" altLang="en-US" sz="2000" dirty="0"/>
          </a:p>
        </p:txBody>
      </p:sp>
      <p:sp>
        <p:nvSpPr>
          <p:cNvPr id="6" name="テキスト ボックス 5"/>
          <p:cNvSpPr txBox="1"/>
          <p:nvPr/>
        </p:nvSpPr>
        <p:spPr>
          <a:xfrm>
            <a:off x="620688" y="4860032"/>
            <a:ext cx="5832648" cy="1224136"/>
          </a:xfrm>
          <a:prstGeom prst="rect">
            <a:avLst/>
          </a:prstGeom>
          <a:noFill/>
        </p:spPr>
        <p:txBody>
          <a:bodyPr wrap="square" rtlCol="0">
            <a:normAutofit/>
          </a:bodyPr>
          <a:lstStyle/>
          <a:p>
            <a:pPr lvl="0">
              <a:lnSpc>
                <a:spcPct val="150000"/>
              </a:lnSpc>
            </a:pPr>
            <a:r>
              <a:rPr lang="ja-JP" altLang="en-US" sz="2000" dirty="0">
                <a:solidFill>
                  <a:srgbClr val="000000"/>
                </a:solidFill>
                <a:latin typeface="HGP創英角ﾎﾟｯﾌﾟ体" pitchFamily="50" charset="-128"/>
                <a:ea typeface="HGP創英角ﾎﾟｯﾌﾟ体" pitchFamily="50" charset="-128"/>
                <a:cs typeface="ＭＳ Ｐゴシック" pitchFamily="50" charset="-128"/>
              </a:rPr>
              <a:t>学生の疑問や不安について耳を傾けて、納得して実習に取組めるよう努めます</a:t>
            </a:r>
            <a:r>
              <a:rPr lang="ja-JP" altLang="en-US" sz="2000" dirty="0" smtClean="0">
                <a:solidFill>
                  <a:srgbClr val="000000"/>
                </a:solidFill>
                <a:latin typeface="HGP創英角ﾎﾟｯﾌﾟ体" pitchFamily="50" charset="-128"/>
                <a:ea typeface="HGP創英角ﾎﾟｯﾌﾟ体" pitchFamily="50" charset="-128"/>
                <a:cs typeface="ＭＳ Ｐゴシック" pitchFamily="50" charset="-128"/>
              </a:rPr>
              <a:t>。</a:t>
            </a:r>
            <a:endParaRPr lang="ja-JP" altLang="ja-JP" sz="2000" dirty="0">
              <a:latin typeface="Arial" pitchFamily="34" charset="0"/>
              <a:ea typeface="ＭＳ Ｐゴシック" pitchFamily="50" charset="-128"/>
              <a:cs typeface="ＭＳ Ｐゴシック" pitchFamily="50" charset="-128"/>
            </a:endParaRPr>
          </a:p>
          <a:p>
            <a:pPr lvl="0"/>
            <a:endParaRPr lang="ja-JP" altLang="ja-JP" sz="2000" dirty="0">
              <a:latin typeface="Arial" pitchFamily="34" charset="0"/>
              <a:ea typeface="ＭＳ Ｐゴシック" pitchFamily="50" charset="-128"/>
              <a:cs typeface="ＭＳ Ｐゴシック" pitchFamily="50" charset="-128"/>
            </a:endParaRPr>
          </a:p>
          <a:p>
            <a:endParaRPr kumimoji="1" lang="ja-JP" altLang="en-US" sz="2000" dirty="0"/>
          </a:p>
        </p:txBody>
      </p:sp>
      <p:sp>
        <p:nvSpPr>
          <p:cNvPr id="7" name="テキスト ボックス 6"/>
          <p:cNvSpPr txBox="1"/>
          <p:nvPr/>
        </p:nvSpPr>
        <p:spPr>
          <a:xfrm>
            <a:off x="620688" y="6300192"/>
            <a:ext cx="5832648" cy="1512168"/>
          </a:xfrm>
          <a:prstGeom prst="rect">
            <a:avLst/>
          </a:prstGeom>
          <a:noFill/>
        </p:spPr>
        <p:txBody>
          <a:bodyPr wrap="square" rtlCol="0">
            <a:normAutofit/>
          </a:bodyPr>
          <a:lstStyle/>
          <a:p>
            <a:pPr lvl="0">
              <a:lnSpc>
                <a:spcPct val="150000"/>
              </a:lnSpc>
            </a:pPr>
            <a:r>
              <a:rPr lang="ja-JP" altLang="en-US" sz="2000" dirty="0" smtClean="0">
                <a:solidFill>
                  <a:srgbClr val="000000"/>
                </a:solidFill>
                <a:latin typeface="HGP創英角ﾎﾟｯﾌﾟ体" pitchFamily="50" charset="-128"/>
                <a:ea typeface="HGP創英角ﾎﾟｯﾌﾟ体" pitchFamily="50" charset="-128"/>
                <a:cs typeface="ＭＳ Ｐゴシック" pitchFamily="50" charset="-128"/>
              </a:rPr>
              <a:t>実習時間外のセミナーや食事など、学生の</a:t>
            </a:r>
            <a:r>
              <a:rPr lang="ja-JP" altLang="en-US" sz="2000" dirty="0">
                <a:solidFill>
                  <a:srgbClr val="000000"/>
                </a:solidFill>
                <a:latin typeface="HGP創英角ﾎﾟｯﾌﾟ体" pitchFamily="50" charset="-128"/>
                <a:ea typeface="HGP創英角ﾎﾟｯﾌﾟ体" pitchFamily="50" charset="-128"/>
                <a:cs typeface="ＭＳ Ｐゴシック" pitchFamily="50" charset="-128"/>
              </a:rPr>
              <a:t>意思を尊重し、無理やり誘う事はしません。また、断った事によって評価を下げるなどの行為はしません</a:t>
            </a:r>
            <a:r>
              <a:rPr lang="ja-JP" altLang="en-US" sz="2000" dirty="0" smtClean="0">
                <a:solidFill>
                  <a:srgbClr val="000000"/>
                </a:solidFill>
                <a:latin typeface="HGP創英角ﾎﾟｯﾌﾟ体" pitchFamily="50" charset="-128"/>
                <a:ea typeface="HGP創英角ﾎﾟｯﾌﾟ体" pitchFamily="50" charset="-128"/>
                <a:cs typeface="ＭＳ Ｐゴシック" pitchFamily="50" charset="-128"/>
              </a:rPr>
              <a:t>。</a:t>
            </a:r>
            <a:endParaRPr kumimoji="1" lang="ja-JP" altLang="en-US" sz="2000" dirty="0"/>
          </a:p>
        </p:txBody>
      </p:sp>
      <p:sp>
        <p:nvSpPr>
          <p:cNvPr id="9" name="Rectangle 30"/>
          <p:cNvSpPr>
            <a:spLocks noChangeArrowheads="1"/>
          </p:cNvSpPr>
          <p:nvPr/>
        </p:nvSpPr>
        <p:spPr bwMode="auto">
          <a:xfrm>
            <a:off x="267205" y="1272638"/>
            <a:ext cx="353483" cy="13811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9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チェック</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 name="正方形/長方形 9"/>
          <p:cNvSpPr/>
          <p:nvPr/>
        </p:nvSpPr>
        <p:spPr>
          <a:xfrm>
            <a:off x="260648" y="1431294"/>
            <a:ext cx="288032" cy="2880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60648" y="3203848"/>
            <a:ext cx="288032" cy="2880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60648" y="5004048"/>
            <a:ext cx="288032" cy="2880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60648" y="6516216"/>
            <a:ext cx="288032" cy="2880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356068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1147</TotalTime>
  <Words>1481</Words>
  <Application>Microsoft Office PowerPoint</Application>
  <PresentationFormat>画面に合わせる (4:3)</PresentationFormat>
  <Paragraphs>168</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薬局実務実習 トラブル対応事例集</vt:lpstr>
      <vt:lpstr>本資料の概要</vt:lpstr>
      <vt:lpstr>「学生が精神的に落ちこんでいる」と感じた時、どうする？</vt:lpstr>
      <vt:lpstr>実習生と人間関係が築けない時、どうする？</vt:lpstr>
      <vt:lpstr>他のスタッフが原因でトラブルが生じた時、どうする？</vt:lpstr>
      <vt:lpstr>ハラスメントを防止するために、どうする？</vt:lpstr>
      <vt:lpstr>実務実習を逸脱すると思われる行為は強制しない</vt:lpstr>
      <vt:lpstr>病気や事故・災害時、就活の時、どうする？</vt:lpstr>
      <vt:lpstr>チェックリスト</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薬局実務実習オリエンテーション用資料 「こんな時どうする？」 事例集</dc:title>
  <dc:creator>日本薬剤師会事務局</dc:creator>
  <cp:lastModifiedBy>事務局</cp:lastModifiedBy>
  <cp:revision>106</cp:revision>
  <cp:lastPrinted>2012-04-27T09:19:45Z</cp:lastPrinted>
  <dcterms:created xsi:type="dcterms:W3CDTF">2011-12-05T08:25:59Z</dcterms:created>
  <dcterms:modified xsi:type="dcterms:W3CDTF">2012-04-27T09:24:21Z</dcterms:modified>
</cp:coreProperties>
</file>